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1" r:id="rId6"/>
    <p:sldMasterId id="2147483739" r:id="rId7"/>
    <p:sldMasterId id="2147483751" r:id="rId8"/>
  </p:sldMasterIdLst>
  <p:notesMasterIdLst>
    <p:notesMasterId r:id="rId20"/>
  </p:notesMasterIdLst>
  <p:sldIdLst>
    <p:sldId id="11092" r:id="rId9"/>
    <p:sldId id="2145708183" r:id="rId10"/>
    <p:sldId id="2145708184" r:id="rId11"/>
    <p:sldId id="256" r:id="rId12"/>
    <p:sldId id="11085" r:id="rId13"/>
    <p:sldId id="2145708157" r:id="rId14"/>
    <p:sldId id="2145708158" r:id="rId15"/>
    <p:sldId id="2145708175" r:id="rId16"/>
    <p:sldId id="2145708186" r:id="rId17"/>
    <p:sldId id="2145708160" r:id="rId18"/>
    <p:sldId id="21457081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B193B0-5C67-457D-AAA0-DE82936D82C1}">
          <p14:sldIdLst>
            <p14:sldId id="11092"/>
            <p14:sldId id="2145708183"/>
            <p14:sldId id="2145708184"/>
            <p14:sldId id="256"/>
            <p14:sldId id="11085"/>
            <p14:sldId id="2145708157"/>
            <p14:sldId id="2145708158"/>
            <p14:sldId id="2145708175"/>
            <p14:sldId id="2145708186"/>
            <p14:sldId id="2145708160"/>
            <p14:sldId id="21457081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079"/>
    <a:srgbClr val="57305E"/>
    <a:srgbClr val="59315F"/>
    <a:srgbClr val="458355"/>
    <a:srgbClr val="6A9A76"/>
    <a:srgbClr val="AA699F"/>
    <a:srgbClr val="EF25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6283" autoAdjust="0"/>
  </p:normalViewPr>
  <p:slideViewPr>
    <p:cSldViewPr snapToGrid="0">
      <p:cViewPr varScale="1">
        <p:scale>
          <a:sx n="107" d="100"/>
          <a:sy n="107" d="100"/>
        </p:scale>
        <p:origin x="912" y="14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solidFill>
              <a:srgbClr val="03989E"/>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E65-40B4-854E-983B306C47A7}"/>
            </c:ext>
          </c:extLst>
        </c:ser>
        <c:ser>
          <c:idx val="1"/>
          <c:order val="1"/>
          <c:tx>
            <c:strRef>
              <c:f>Sheet1!$C$1</c:f>
              <c:strCache>
                <c:ptCount val="1"/>
                <c:pt idx="0">
                  <c:v>Series 2</c:v>
                </c:pt>
              </c:strCache>
            </c:strRef>
          </c:tx>
          <c:spPr>
            <a:solidFill>
              <a:srgbClr val="65EEF5"/>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E65-40B4-854E-983B306C47A7}"/>
            </c:ext>
          </c:extLst>
        </c:ser>
        <c:ser>
          <c:idx val="2"/>
          <c:order val="2"/>
          <c:tx>
            <c:strRef>
              <c:f>Sheet1!$D$1</c:f>
              <c:strCache>
                <c:ptCount val="1"/>
                <c:pt idx="0">
                  <c:v>Series 3</c:v>
                </c:pt>
              </c:strCache>
            </c:strRef>
          </c:tx>
          <c:spPr>
            <a:solidFill>
              <a:srgbClr val="2DCCD3"/>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E65-40B4-854E-983B306C47A7}"/>
            </c:ext>
          </c:extLst>
        </c:ser>
        <c:dLbls>
          <c:showLegendKey val="0"/>
          <c:showVal val="0"/>
          <c:showCatName val="0"/>
          <c:showSerName val="0"/>
          <c:showPercent val="0"/>
          <c:showBubbleSize val="0"/>
        </c:dLbls>
        <c:gapWidth val="150"/>
        <c:shape val="box"/>
        <c:axId val="996327696"/>
        <c:axId val="996328352"/>
        <c:axId val="0"/>
      </c:bar3DChart>
      <c:catAx>
        <c:axId val="9963276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6328352"/>
        <c:crosses val="autoZero"/>
        <c:auto val="1"/>
        <c:lblAlgn val="ctr"/>
        <c:lblOffset val="100"/>
        <c:noMultiLvlLbl val="0"/>
      </c:catAx>
      <c:valAx>
        <c:axId val="996328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6327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5FF370-DA20-4834-9169-365F5917A2AD}" type="datetimeFigureOut">
              <a:rPr lang="en-GB" smtClean="0"/>
              <a:t>11/12/2024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7D11-E005-4EAB-8F4B-75A4DF24F1FB}" type="slidenum">
              <a:rPr lang="en-GB" smtClean="0"/>
              <a:t>‹#›</a:t>
            </a:fld>
            <a:endParaRPr lang="en-GB"/>
          </a:p>
        </p:txBody>
      </p:sp>
    </p:spTree>
    <p:extLst>
      <p:ext uri="{BB962C8B-B14F-4D97-AF65-F5344CB8AC3E}">
        <p14:creationId xmlns:p14="http://schemas.microsoft.com/office/powerpoint/2010/main" val="43177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BB7D11-E005-4EAB-8F4B-75A4DF24F1FB}" type="slidenum">
              <a:rPr lang="en-GB" smtClean="0"/>
              <a:t>1</a:t>
            </a:fld>
            <a:endParaRPr lang="en-GB"/>
          </a:p>
        </p:txBody>
      </p:sp>
    </p:spTree>
    <p:extLst>
      <p:ext uri="{BB962C8B-B14F-4D97-AF65-F5344CB8AC3E}">
        <p14:creationId xmlns:p14="http://schemas.microsoft.com/office/powerpoint/2010/main" val="397681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BB7D11-E005-4EAB-8F4B-75A4DF24F1FB}" type="slidenum">
              <a:rPr lang="en-GB" smtClean="0"/>
              <a:t>2</a:t>
            </a:fld>
            <a:endParaRPr lang="en-GB"/>
          </a:p>
        </p:txBody>
      </p:sp>
    </p:spTree>
    <p:extLst>
      <p:ext uri="{BB962C8B-B14F-4D97-AF65-F5344CB8AC3E}">
        <p14:creationId xmlns:p14="http://schemas.microsoft.com/office/powerpoint/2010/main" val="3605541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93675-192A-EE91-EA5E-95229D8A8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009BE-4B89-39FB-05D8-2B99B623F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D26CD-8659-6652-ECD7-4956FD2D0E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6B9C67B7-5071-41C8-16E0-D0D5A9950731}"/>
              </a:ext>
            </a:extLst>
          </p:cNvPr>
          <p:cNvSpPr>
            <a:spLocks noGrp="1"/>
          </p:cNvSpPr>
          <p:nvPr>
            <p:ph type="sldNum" sz="quarter" idx="5"/>
          </p:nvPr>
        </p:nvSpPr>
        <p:spPr/>
        <p:txBody>
          <a:bodyPr/>
          <a:lstStyle/>
          <a:p>
            <a:fld id="{B5BB7D11-E005-4EAB-8F4B-75A4DF24F1FB}" type="slidenum">
              <a:rPr lang="en-GB" smtClean="0"/>
              <a:t>3</a:t>
            </a:fld>
            <a:endParaRPr lang="en-GB"/>
          </a:p>
        </p:txBody>
      </p:sp>
    </p:spTree>
    <p:extLst>
      <p:ext uri="{BB962C8B-B14F-4D97-AF65-F5344CB8AC3E}">
        <p14:creationId xmlns:p14="http://schemas.microsoft.com/office/powerpoint/2010/main" val="1795445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EAA02-BC45-4A5B-8137-2E661D527C0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8589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B5BB7D11-E005-4EAB-8F4B-75A4DF24F1FB}" type="slidenum">
              <a:rPr lang="en-GB" smtClean="0"/>
              <a:t>6</a:t>
            </a:fld>
            <a:endParaRPr lang="en-GB"/>
          </a:p>
        </p:txBody>
      </p:sp>
    </p:spTree>
    <p:extLst>
      <p:ext uri="{BB962C8B-B14F-4D97-AF65-F5344CB8AC3E}">
        <p14:creationId xmlns:p14="http://schemas.microsoft.com/office/powerpoint/2010/main" val="2203479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BB7D11-E005-4EAB-8F4B-75A4DF24F1FB}" type="slidenum">
              <a:rPr lang="en-GB" smtClean="0"/>
              <a:t>7</a:t>
            </a:fld>
            <a:endParaRPr lang="en-GB"/>
          </a:p>
        </p:txBody>
      </p:sp>
    </p:spTree>
    <p:extLst>
      <p:ext uri="{BB962C8B-B14F-4D97-AF65-F5344CB8AC3E}">
        <p14:creationId xmlns:p14="http://schemas.microsoft.com/office/powerpoint/2010/main" val="3531616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74A37-056C-358E-6477-A203FBA1B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9378A-51C8-E2C0-D713-5643CDFA6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81975-AEDF-D79D-1D84-F3C2A0419C9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DCE126-4096-C374-B29C-6F914BCC02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B7D11-E005-4EAB-8F4B-75A4DF24F1F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894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BB7D11-E005-4EAB-8F4B-75A4DF24F1FB}" type="slidenum">
              <a:rPr lang="en-GB" smtClean="0"/>
              <a:t>11</a:t>
            </a:fld>
            <a:endParaRPr lang="en-GB"/>
          </a:p>
        </p:txBody>
      </p:sp>
    </p:spTree>
    <p:extLst>
      <p:ext uri="{BB962C8B-B14F-4D97-AF65-F5344CB8AC3E}">
        <p14:creationId xmlns:p14="http://schemas.microsoft.com/office/powerpoint/2010/main" val="392575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70227-D2CD-93A3-9846-1BC98F742A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F1A7831-8F2A-F79B-7247-C978D5EE13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CF6E22-2782-2555-9538-A8122E6EEDE2}"/>
              </a:ext>
            </a:extLst>
          </p:cNvPr>
          <p:cNvSpPr>
            <a:spLocks noGrp="1"/>
          </p:cNvSpPr>
          <p:nvPr>
            <p:ph type="dt" sz="half" idx="10"/>
          </p:nvPr>
        </p:nvSpPr>
        <p:spPr/>
        <p:txBody>
          <a:bodyPr/>
          <a:lstStyle/>
          <a:p>
            <a:fld id="{B1DF7776-F5B0-4338-BB27-46A956071DEB}" type="datetimeFigureOut">
              <a:rPr lang="en-GB" smtClean="0"/>
              <a:t>11/12/2024</a:t>
            </a:fld>
            <a:endParaRPr lang="en-GB"/>
          </a:p>
        </p:txBody>
      </p:sp>
      <p:sp>
        <p:nvSpPr>
          <p:cNvPr id="5" name="Footer Placeholder 4">
            <a:extLst>
              <a:ext uri="{FF2B5EF4-FFF2-40B4-BE49-F238E27FC236}">
                <a16:creationId xmlns:a16="http://schemas.microsoft.com/office/drawing/2014/main" id="{1FBB00F8-E45E-20E5-2B0C-7799A1C412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96A58D-508F-28DA-23D1-2922F5EAB213}"/>
              </a:ext>
            </a:extLst>
          </p:cNvPr>
          <p:cNvSpPr>
            <a:spLocks noGrp="1"/>
          </p:cNvSpPr>
          <p:nvPr>
            <p:ph type="sldNum" sz="quarter" idx="12"/>
          </p:nvPr>
        </p:nvSpPr>
        <p:spPr/>
        <p:txBody>
          <a:bodyPr/>
          <a:lstStyle/>
          <a:p>
            <a:fld id="{151085C3-5701-4AEA-B220-6AC31F3CE671}" type="slidenum">
              <a:rPr lang="en-GB" smtClean="0"/>
              <a:t>‹#›</a:t>
            </a:fld>
            <a:endParaRPr lang="en-GB"/>
          </a:p>
        </p:txBody>
      </p:sp>
    </p:spTree>
    <p:extLst>
      <p:ext uri="{BB962C8B-B14F-4D97-AF65-F5344CB8AC3E}">
        <p14:creationId xmlns:p14="http://schemas.microsoft.com/office/powerpoint/2010/main" val="416798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9534-DDDC-C448-DC7B-5B0D9003A9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9F9EA0-8E8B-DECA-843E-31CD37D224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AD849B-B9D9-0B4F-C7F6-5D7FC0A7EF99}"/>
              </a:ext>
            </a:extLst>
          </p:cNvPr>
          <p:cNvSpPr>
            <a:spLocks noGrp="1"/>
          </p:cNvSpPr>
          <p:nvPr>
            <p:ph type="dt" sz="half" idx="10"/>
          </p:nvPr>
        </p:nvSpPr>
        <p:spPr/>
        <p:txBody>
          <a:bodyPr/>
          <a:lstStyle/>
          <a:p>
            <a:fld id="{B1DF7776-F5B0-4338-BB27-46A956071DEB}" type="datetimeFigureOut">
              <a:rPr lang="en-GB" smtClean="0"/>
              <a:t>11/12/2024</a:t>
            </a:fld>
            <a:endParaRPr lang="en-GB"/>
          </a:p>
        </p:txBody>
      </p:sp>
      <p:sp>
        <p:nvSpPr>
          <p:cNvPr id="5" name="Footer Placeholder 4">
            <a:extLst>
              <a:ext uri="{FF2B5EF4-FFF2-40B4-BE49-F238E27FC236}">
                <a16:creationId xmlns:a16="http://schemas.microsoft.com/office/drawing/2014/main" id="{9C2291E4-B71D-A741-EBCE-A96F8672B0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4DA0C3-A379-56FB-B35D-21876DCB0231}"/>
              </a:ext>
            </a:extLst>
          </p:cNvPr>
          <p:cNvSpPr>
            <a:spLocks noGrp="1"/>
          </p:cNvSpPr>
          <p:nvPr>
            <p:ph type="sldNum" sz="quarter" idx="12"/>
          </p:nvPr>
        </p:nvSpPr>
        <p:spPr/>
        <p:txBody>
          <a:bodyPr/>
          <a:lstStyle/>
          <a:p>
            <a:fld id="{151085C3-5701-4AEA-B220-6AC31F3CE671}" type="slidenum">
              <a:rPr lang="en-GB" smtClean="0"/>
              <a:t>‹#›</a:t>
            </a:fld>
            <a:endParaRPr lang="en-GB"/>
          </a:p>
        </p:txBody>
      </p:sp>
    </p:spTree>
    <p:extLst>
      <p:ext uri="{BB962C8B-B14F-4D97-AF65-F5344CB8AC3E}">
        <p14:creationId xmlns:p14="http://schemas.microsoft.com/office/powerpoint/2010/main" val="853303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AC90E-FC32-B022-3857-924DBC18D4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F079B0-9105-0CC8-F091-7E93DBF8EB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2B0C99-DDAE-548E-6C32-948A6C9DF675}"/>
              </a:ext>
            </a:extLst>
          </p:cNvPr>
          <p:cNvSpPr>
            <a:spLocks noGrp="1"/>
          </p:cNvSpPr>
          <p:nvPr>
            <p:ph type="dt" sz="half" idx="10"/>
          </p:nvPr>
        </p:nvSpPr>
        <p:spPr/>
        <p:txBody>
          <a:bodyPr/>
          <a:lstStyle/>
          <a:p>
            <a:fld id="{B1DF7776-F5B0-4338-BB27-46A956071DEB}" type="datetimeFigureOut">
              <a:rPr lang="en-GB" smtClean="0"/>
              <a:t>11/12/2024</a:t>
            </a:fld>
            <a:endParaRPr lang="en-GB"/>
          </a:p>
        </p:txBody>
      </p:sp>
      <p:sp>
        <p:nvSpPr>
          <p:cNvPr id="5" name="Footer Placeholder 4">
            <a:extLst>
              <a:ext uri="{FF2B5EF4-FFF2-40B4-BE49-F238E27FC236}">
                <a16:creationId xmlns:a16="http://schemas.microsoft.com/office/drawing/2014/main" id="{AA45AC66-8632-AEC8-19E2-95A0A29EA2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BC0786-80DB-BAEE-3441-A95912EE209F}"/>
              </a:ext>
            </a:extLst>
          </p:cNvPr>
          <p:cNvSpPr>
            <a:spLocks noGrp="1"/>
          </p:cNvSpPr>
          <p:nvPr>
            <p:ph type="sldNum" sz="quarter" idx="12"/>
          </p:nvPr>
        </p:nvSpPr>
        <p:spPr/>
        <p:txBody>
          <a:bodyPr/>
          <a:lstStyle/>
          <a:p>
            <a:fld id="{151085C3-5701-4AEA-B220-6AC31F3CE671}" type="slidenum">
              <a:rPr lang="en-GB" smtClean="0"/>
              <a:t>‹#›</a:t>
            </a:fld>
            <a:endParaRPr lang="en-GB"/>
          </a:p>
        </p:txBody>
      </p:sp>
    </p:spTree>
    <p:extLst>
      <p:ext uri="{BB962C8B-B14F-4D97-AF65-F5344CB8AC3E}">
        <p14:creationId xmlns:p14="http://schemas.microsoft.com/office/powerpoint/2010/main" val="2422175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A picture containing text, person, people&#10;&#10;Description automatically generated">
            <a:extLst>
              <a:ext uri="{FF2B5EF4-FFF2-40B4-BE49-F238E27FC236}">
                <a16:creationId xmlns:a16="http://schemas.microsoft.com/office/drawing/2014/main" id="{D2766637-9F31-0D36-F4A3-A92D3841410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64268"/>
            <a:ext cx="12192000" cy="5422307"/>
          </a:xfrm>
          <a:prstGeom prst="rect">
            <a:avLst/>
          </a:prstGeom>
        </p:spPr>
      </p:pic>
      <p:sp>
        <p:nvSpPr>
          <p:cNvPr id="2" name="Title 1">
            <a:extLst>
              <a:ext uri="{FF2B5EF4-FFF2-40B4-BE49-F238E27FC236}">
                <a16:creationId xmlns:a16="http://schemas.microsoft.com/office/drawing/2014/main" id="{488D10DF-F82A-534F-9594-A33103EA1FC7}"/>
              </a:ext>
            </a:extLst>
          </p:cNvPr>
          <p:cNvSpPr>
            <a:spLocks noGrp="1"/>
          </p:cNvSpPr>
          <p:nvPr>
            <p:ph type="ctrTitle"/>
          </p:nvPr>
        </p:nvSpPr>
        <p:spPr>
          <a:xfrm>
            <a:off x="1522800" y="5212800"/>
            <a:ext cx="10515600" cy="729253"/>
          </a:xfrm>
        </p:spPr>
        <p:txBody>
          <a:bodyPr anchor="b">
            <a:normAutofit/>
          </a:bodyPr>
          <a:lstStyle>
            <a:lvl1pPr algn="l">
              <a:defRPr sz="2400">
                <a:solidFill>
                  <a:schemeClr val="bg1"/>
                </a:solidFill>
              </a:defRPr>
            </a:lvl1pPr>
          </a:lstStyle>
          <a:p>
            <a:r>
              <a:rPr lang="en-GB" noProof="0" dirty="0"/>
              <a:t>Click to edit Master title style</a:t>
            </a:r>
          </a:p>
        </p:txBody>
      </p:sp>
      <p:sp>
        <p:nvSpPr>
          <p:cNvPr id="3" name="Subtitle 2">
            <a:extLst>
              <a:ext uri="{FF2B5EF4-FFF2-40B4-BE49-F238E27FC236}">
                <a16:creationId xmlns:a16="http://schemas.microsoft.com/office/drawing/2014/main" id="{E8AF2B61-A574-BF42-8CE9-ED3ED47D662F}"/>
              </a:ext>
            </a:extLst>
          </p:cNvPr>
          <p:cNvSpPr>
            <a:spLocks noGrp="1"/>
          </p:cNvSpPr>
          <p:nvPr>
            <p:ph type="subTitle" idx="1"/>
          </p:nvPr>
        </p:nvSpPr>
        <p:spPr>
          <a:xfrm>
            <a:off x="1522800" y="6001200"/>
            <a:ext cx="10515600" cy="576734"/>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Tree>
    <p:extLst>
      <p:ext uri="{BB962C8B-B14F-4D97-AF65-F5344CB8AC3E}">
        <p14:creationId xmlns:p14="http://schemas.microsoft.com/office/powerpoint/2010/main" val="150309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A group of people sitting at a table&#10;&#10;Description automatically generated with medium confidence">
            <a:extLst>
              <a:ext uri="{FF2B5EF4-FFF2-40B4-BE49-F238E27FC236}">
                <a16:creationId xmlns:a16="http://schemas.microsoft.com/office/drawing/2014/main" id="{67EED82B-ED2E-37E6-B0D1-9242132803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73792"/>
            <a:ext cx="12192000" cy="5422307"/>
          </a:xfrm>
          <a:prstGeom prst="rect">
            <a:avLst/>
          </a:prstGeom>
        </p:spPr>
      </p:pic>
      <p:sp>
        <p:nvSpPr>
          <p:cNvPr id="2" name="Title 1">
            <a:extLst>
              <a:ext uri="{FF2B5EF4-FFF2-40B4-BE49-F238E27FC236}">
                <a16:creationId xmlns:a16="http://schemas.microsoft.com/office/drawing/2014/main" id="{488D10DF-F82A-534F-9594-A33103EA1FC7}"/>
              </a:ext>
            </a:extLst>
          </p:cNvPr>
          <p:cNvSpPr>
            <a:spLocks noGrp="1"/>
          </p:cNvSpPr>
          <p:nvPr>
            <p:ph type="ctrTitle"/>
          </p:nvPr>
        </p:nvSpPr>
        <p:spPr>
          <a:xfrm>
            <a:off x="1522800" y="5212800"/>
            <a:ext cx="10515600" cy="729253"/>
          </a:xfrm>
        </p:spPr>
        <p:txBody>
          <a:bodyPr anchor="b">
            <a:normAutofit/>
          </a:bodyPr>
          <a:lstStyle>
            <a:lvl1pPr algn="l">
              <a:defRPr sz="2400">
                <a:solidFill>
                  <a:schemeClr val="bg1"/>
                </a:solidFill>
              </a:defRPr>
            </a:lvl1pPr>
          </a:lstStyle>
          <a:p>
            <a:r>
              <a:rPr lang="en-GB" noProof="0" dirty="0"/>
              <a:t>Click to edit Master title style</a:t>
            </a:r>
          </a:p>
        </p:txBody>
      </p:sp>
      <p:sp>
        <p:nvSpPr>
          <p:cNvPr id="3" name="Subtitle 2">
            <a:extLst>
              <a:ext uri="{FF2B5EF4-FFF2-40B4-BE49-F238E27FC236}">
                <a16:creationId xmlns:a16="http://schemas.microsoft.com/office/drawing/2014/main" id="{E8AF2B61-A574-BF42-8CE9-ED3ED47D662F}"/>
              </a:ext>
            </a:extLst>
          </p:cNvPr>
          <p:cNvSpPr>
            <a:spLocks noGrp="1"/>
          </p:cNvSpPr>
          <p:nvPr>
            <p:ph type="subTitle" idx="1"/>
          </p:nvPr>
        </p:nvSpPr>
        <p:spPr>
          <a:xfrm>
            <a:off x="1522800" y="6001200"/>
            <a:ext cx="10515600" cy="576734"/>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Tree>
    <p:extLst>
      <p:ext uri="{BB962C8B-B14F-4D97-AF65-F5344CB8AC3E}">
        <p14:creationId xmlns:p14="http://schemas.microsoft.com/office/powerpoint/2010/main" val="158568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descr="A picture containing text, person, indoor&#10;&#10;Description automatically generated">
            <a:extLst>
              <a:ext uri="{FF2B5EF4-FFF2-40B4-BE49-F238E27FC236}">
                <a16:creationId xmlns:a16="http://schemas.microsoft.com/office/drawing/2014/main" id="{3DD06083-D1C8-00DB-2F1C-CB2F9640AA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37652"/>
            <a:ext cx="12192000" cy="5439398"/>
          </a:xfrm>
          <a:prstGeom prst="rect">
            <a:avLst/>
          </a:prstGeom>
        </p:spPr>
      </p:pic>
      <p:sp>
        <p:nvSpPr>
          <p:cNvPr id="2" name="Title 1">
            <a:extLst>
              <a:ext uri="{FF2B5EF4-FFF2-40B4-BE49-F238E27FC236}">
                <a16:creationId xmlns:a16="http://schemas.microsoft.com/office/drawing/2014/main" id="{488D10DF-F82A-534F-9594-A33103EA1FC7}"/>
              </a:ext>
            </a:extLst>
          </p:cNvPr>
          <p:cNvSpPr>
            <a:spLocks noGrp="1"/>
          </p:cNvSpPr>
          <p:nvPr>
            <p:ph type="ctrTitle"/>
          </p:nvPr>
        </p:nvSpPr>
        <p:spPr>
          <a:xfrm>
            <a:off x="1522800" y="5212800"/>
            <a:ext cx="10515600" cy="729253"/>
          </a:xfrm>
        </p:spPr>
        <p:txBody>
          <a:bodyPr anchor="b">
            <a:normAutofit/>
          </a:bodyPr>
          <a:lstStyle>
            <a:lvl1pPr algn="l">
              <a:defRPr sz="2400">
                <a:solidFill>
                  <a:schemeClr val="bg1"/>
                </a:solidFill>
              </a:defRPr>
            </a:lvl1pPr>
          </a:lstStyle>
          <a:p>
            <a:r>
              <a:rPr lang="en-GB" noProof="0" dirty="0"/>
              <a:t>Click to edit Master title style</a:t>
            </a:r>
          </a:p>
        </p:txBody>
      </p:sp>
      <p:sp>
        <p:nvSpPr>
          <p:cNvPr id="3" name="Subtitle 2">
            <a:extLst>
              <a:ext uri="{FF2B5EF4-FFF2-40B4-BE49-F238E27FC236}">
                <a16:creationId xmlns:a16="http://schemas.microsoft.com/office/drawing/2014/main" id="{E8AF2B61-A574-BF42-8CE9-ED3ED47D662F}"/>
              </a:ext>
            </a:extLst>
          </p:cNvPr>
          <p:cNvSpPr>
            <a:spLocks noGrp="1"/>
          </p:cNvSpPr>
          <p:nvPr>
            <p:ph type="subTitle" idx="1"/>
          </p:nvPr>
        </p:nvSpPr>
        <p:spPr>
          <a:xfrm>
            <a:off x="1522800" y="6001200"/>
            <a:ext cx="10515600" cy="576734"/>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Tree>
    <p:extLst>
      <p:ext uri="{BB962C8B-B14F-4D97-AF65-F5344CB8AC3E}">
        <p14:creationId xmlns:p14="http://schemas.microsoft.com/office/powerpoint/2010/main" val="8353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218D3BBC-15C7-422A-785B-467A5A51A0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83301"/>
            <a:ext cx="12192000" cy="5403273"/>
          </a:xfrm>
          <a:prstGeom prst="rect">
            <a:avLst/>
          </a:prstGeom>
        </p:spPr>
      </p:pic>
      <p:sp>
        <p:nvSpPr>
          <p:cNvPr id="2" name="Title 1">
            <a:extLst>
              <a:ext uri="{FF2B5EF4-FFF2-40B4-BE49-F238E27FC236}">
                <a16:creationId xmlns:a16="http://schemas.microsoft.com/office/drawing/2014/main" id="{488D10DF-F82A-534F-9594-A33103EA1FC7}"/>
              </a:ext>
            </a:extLst>
          </p:cNvPr>
          <p:cNvSpPr>
            <a:spLocks noGrp="1"/>
          </p:cNvSpPr>
          <p:nvPr>
            <p:ph type="ctrTitle"/>
          </p:nvPr>
        </p:nvSpPr>
        <p:spPr>
          <a:xfrm>
            <a:off x="1522800" y="5212800"/>
            <a:ext cx="10515600" cy="729253"/>
          </a:xfrm>
        </p:spPr>
        <p:txBody>
          <a:bodyPr anchor="b">
            <a:normAutofit/>
          </a:bodyPr>
          <a:lstStyle>
            <a:lvl1pPr algn="l">
              <a:defRPr sz="2400">
                <a:solidFill>
                  <a:schemeClr val="bg1"/>
                </a:solidFill>
              </a:defRPr>
            </a:lvl1pPr>
          </a:lstStyle>
          <a:p>
            <a:r>
              <a:rPr lang="en-GB" noProof="0" dirty="0"/>
              <a:t>Click to edit Master title style</a:t>
            </a:r>
          </a:p>
        </p:txBody>
      </p:sp>
      <p:sp>
        <p:nvSpPr>
          <p:cNvPr id="3" name="Subtitle 2">
            <a:extLst>
              <a:ext uri="{FF2B5EF4-FFF2-40B4-BE49-F238E27FC236}">
                <a16:creationId xmlns:a16="http://schemas.microsoft.com/office/drawing/2014/main" id="{E8AF2B61-A574-BF42-8CE9-ED3ED47D662F}"/>
              </a:ext>
            </a:extLst>
          </p:cNvPr>
          <p:cNvSpPr>
            <a:spLocks noGrp="1"/>
          </p:cNvSpPr>
          <p:nvPr>
            <p:ph type="subTitle" idx="1"/>
          </p:nvPr>
        </p:nvSpPr>
        <p:spPr>
          <a:xfrm>
            <a:off x="1522800" y="6001200"/>
            <a:ext cx="10515600" cy="576734"/>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Tree>
    <p:extLst>
      <p:ext uri="{BB962C8B-B14F-4D97-AF65-F5344CB8AC3E}">
        <p14:creationId xmlns:p14="http://schemas.microsoft.com/office/powerpoint/2010/main" val="179655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3" descr="A picture containing text, water sport, swimming&#10;&#10;Description automatically generated">
            <a:extLst>
              <a:ext uri="{FF2B5EF4-FFF2-40B4-BE49-F238E27FC236}">
                <a16:creationId xmlns:a16="http://schemas.microsoft.com/office/drawing/2014/main" id="{6357C78B-E290-8B66-85A6-D0C15520A8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47799"/>
            <a:ext cx="12192000" cy="5438775"/>
          </a:xfrm>
          <a:prstGeom prst="rect">
            <a:avLst/>
          </a:prstGeom>
        </p:spPr>
      </p:pic>
      <p:sp>
        <p:nvSpPr>
          <p:cNvPr id="2" name="Title 1">
            <a:extLst>
              <a:ext uri="{FF2B5EF4-FFF2-40B4-BE49-F238E27FC236}">
                <a16:creationId xmlns:a16="http://schemas.microsoft.com/office/drawing/2014/main" id="{488D10DF-F82A-534F-9594-A33103EA1FC7}"/>
              </a:ext>
            </a:extLst>
          </p:cNvPr>
          <p:cNvSpPr>
            <a:spLocks noGrp="1"/>
          </p:cNvSpPr>
          <p:nvPr>
            <p:ph type="ctrTitle"/>
          </p:nvPr>
        </p:nvSpPr>
        <p:spPr>
          <a:xfrm>
            <a:off x="1522800" y="5212800"/>
            <a:ext cx="10515600" cy="729253"/>
          </a:xfrm>
        </p:spPr>
        <p:txBody>
          <a:bodyPr anchor="b">
            <a:normAutofit/>
          </a:bodyPr>
          <a:lstStyle>
            <a:lvl1pPr algn="l">
              <a:defRPr sz="2400">
                <a:solidFill>
                  <a:schemeClr val="bg1"/>
                </a:solidFill>
              </a:defRPr>
            </a:lvl1pPr>
          </a:lstStyle>
          <a:p>
            <a:r>
              <a:rPr lang="en-GB" noProof="0" dirty="0"/>
              <a:t>Click to edit Master title style</a:t>
            </a:r>
          </a:p>
        </p:txBody>
      </p:sp>
      <p:sp>
        <p:nvSpPr>
          <p:cNvPr id="3" name="Subtitle 2">
            <a:extLst>
              <a:ext uri="{FF2B5EF4-FFF2-40B4-BE49-F238E27FC236}">
                <a16:creationId xmlns:a16="http://schemas.microsoft.com/office/drawing/2014/main" id="{E8AF2B61-A574-BF42-8CE9-ED3ED47D662F}"/>
              </a:ext>
            </a:extLst>
          </p:cNvPr>
          <p:cNvSpPr>
            <a:spLocks noGrp="1"/>
          </p:cNvSpPr>
          <p:nvPr>
            <p:ph type="subTitle" idx="1"/>
          </p:nvPr>
        </p:nvSpPr>
        <p:spPr>
          <a:xfrm>
            <a:off x="1522800" y="6001200"/>
            <a:ext cx="10515600" cy="576734"/>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Tree>
    <p:extLst>
      <p:ext uri="{BB962C8B-B14F-4D97-AF65-F5344CB8AC3E}">
        <p14:creationId xmlns:p14="http://schemas.microsoft.com/office/powerpoint/2010/main" val="423663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207A6-7CD5-954D-A612-5BFAB12CF186}"/>
              </a:ext>
            </a:extLst>
          </p:cNvPr>
          <p:cNvSpPr>
            <a:spLocks noGrp="1"/>
          </p:cNvSpPr>
          <p:nvPr>
            <p:ph type="title"/>
          </p:nvPr>
        </p:nvSpPr>
        <p:spPr/>
        <p:txBody>
          <a:bodyPr/>
          <a:lstStyle/>
          <a:p>
            <a:r>
              <a:rPr lang="en-GB" noProof="0" dirty="0"/>
              <a:t>Click to edit Master title style</a:t>
            </a:r>
          </a:p>
        </p:txBody>
      </p:sp>
      <p:sp>
        <p:nvSpPr>
          <p:cNvPr id="3" name="Content Placeholder 2">
            <a:extLst>
              <a:ext uri="{FF2B5EF4-FFF2-40B4-BE49-F238E27FC236}">
                <a16:creationId xmlns:a16="http://schemas.microsoft.com/office/drawing/2014/main" id="{529B0AE7-356A-DD44-B6E0-E22566E49118}"/>
              </a:ext>
            </a:extLst>
          </p:cNvPr>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6384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6EBE0C5F-E03E-8E90-1BE5-40230B38CA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09738"/>
            <a:ext cx="12192000" cy="4379912"/>
          </a:xfrm>
          <a:prstGeom prst="rect">
            <a:avLst/>
          </a:prstGeom>
        </p:spPr>
      </p:pic>
      <p:sp>
        <p:nvSpPr>
          <p:cNvPr id="2" name="Title 1">
            <a:extLst>
              <a:ext uri="{FF2B5EF4-FFF2-40B4-BE49-F238E27FC236}">
                <a16:creationId xmlns:a16="http://schemas.microsoft.com/office/drawing/2014/main" id="{B3A208ED-1F96-1948-940E-34FC2CAB52D4}"/>
              </a:ext>
            </a:extLst>
          </p:cNvPr>
          <p:cNvSpPr>
            <a:spLocks noGrp="1"/>
          </p:cNvSpPr>
          <p:nvPr>
            <p:ph type="title"/>
          </p:nvPr>
        </p:nvSpPr>
        <p:spPr>
          <a:xfrm>
            <a:off x="831850" y="1709738"/>
            <a:ext cx="10515600" cy="2852737"/>
          </a:xfrm>
        </p:spPr>
        <p:txBody>
          <a:bodyPr anchor="b">
            <a:normAutofit/>
          </a:bodyPr>
          <a:lstStyle>
            <a:lvl1pPr>
              <a:defRPr sz="3500"/>
            </a:lvl1pPr>
          </a:lstStyle>
          <a:p>
            <a:r>
              <a:rPr lang="en-GB" noProof="0" dirty="0"/>
              <a:t>Click to edit Master title style</a:t>
            </a:r>
          </a:p>
        </p:txBody>
      </p:sp>
      <p:sp>
        <p:nvSpPr>
          <p:cNvPr id="3" name="Text Placeholder 2">
            <a:extLst>
              <a:ext uri="{FF2B5EF4-FFF2-40B4-BE49-F238E27FC236}">
                <a16:creationId xmlns:a16="http://schemas.microsoft.com/office/drawing/2014/main" id="{EF6A9B42-8217-4943-A2CB-D8BFB479CC3C}"/>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Tree>
    <p:extLst>
      <p:ext uri="{BB962C8B-B14F-4D97-AF65-F5344CB8AC3E}">
        <p14:creationId xmlns:p14="http://schemas.microsoft.com/office/powerpoint/2010/main" val="185995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70052C00-B0FD-7A08-759C-20B861D8F2D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09738"/>
            <a:ext cx="12192000" cy="4538662"/>
          </a:xfrm>
          <a:prstGeom prst="rect">
            <a:avLst/>
          </a:prstGeom>
        </p:spPr>
      </p:pic>
      <p:sp>
        <p:nvSpPr>
          <p:cNvPr id="2" name="Title 1">
            <a:extLst>
              <a:ext uri="{FF2B5EF4-FFF2-40B4-BE49-F238E27FC236}">
                <a16:creationId xmlns:a16="http://schemas.microsoft.com/office/drawing/2014/main" id="{B3A208ED-1F96-1948-940E-34FC2CAB52D4}"/>
              </a:ext>
            </a:extLst>
          </p:cNvPr>
          <p:cNvSpPr>
            <a:spLocks noGrp="1"/>
          </p:cNvSpPr>
          <p:nvPr>
            <p:ph type="title"/>
          </p:nvPr>
        </p:nvSpPr>
        <p:spPr>
          <a:xfrm>
            <a:off x="831850" y="1709738"/>
            <a:ext cx="10515600" cy="2852737"/>
          </a:xfrm>
        </p:spPr>
        <p:txBody>
          <a:bodyPr anchor="b">
            <a:normAutofit/>
          </a:bodyPr>
          <a:lstStyle>
            <a:lvl1pPr>
              <a:defRPr sz="3500"/>
            </a:lvl1pPr>
          </a:lstStyle>
          <a:p>
            <a:r>
              <a:rPr lang="en-GB" noProof="0" dirty="0"/>
              <a:t>Click to edit Master title style</a:t>
            </a:r>
          </a:p>
        </p:txBody>
      </p:sp>
      <p:sp>
        <p:nvSpPr>
          <p:cNvPr id="3" name="Text Placeholder 2">
            <a:extLst>
              <a:ext uri="{FF2B5EF4-FFF2-40B4-BE49-F238E27FC236}">
                <a16:creationId xmlns:a16="http://schemas.microsoft.com/office/drawing/2014/main" id="{EF6A9B42-8217-4943-A2CB-D8BFB479CC3C}"/>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Tree>
    <p:extLst>
      <p:ext uri="{BB962C8B-B14F-4D97-AF65-F5344CB8AC3E}">
        <p14:creationId xmlns:p14="http://schemas.microsoft.com/office/powerpoint/2010/main" val="372355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D74D7-6666-07A0-4605-AF9AA3D4B2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FD3D6A-97E5-A26E-7104-FBE7885C8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7AF0A1-3646-2B51-FDA4-D39989937FB2}"/>
              </a:ext>
            </a:extLst>
          </p:cNvPr>
          <p:cNvSpPr>
            <a:spLocks noGrp="1"/>
          </p:cNvSpPr>
          <p:nvPr>
            <p:ph type="dt" sz="half" idx="10"/>
          </p:nvPr>
        </p:nvSpPr>
        <p:spPr/>
        <p:txBody>
          <a:bodyPr/>
          <a:lstStyle/>
          <a:p>
            <a:fld id="{B1DF7776-F5B0-4338-BB27-46A956071DEB}" type="datetimeFigureOut">
              <a:rPr lang="en-GB" smtClean="0"/>
              <a:t>11/12/2024</a:t>
            </a:fld>
            <a:endParaRPr lang="en-GB"/>
          </a:p>
        </p:txBody>
      </p:sp>
      <p:sp>
        <p:nvSpPr>
          <p:cNvPr id="5" name="Footer Placeholder 4">
            <a:extLst>
              <a:ext uri="{FF2B5EF4-FFF2-40B4-BE49-F238E27FC236}">
                <a16:creationId xmlns:a16="http://schemas.microsoft.com/office/drawing/2014/main" id="{3FAB83E2-F3C3-F7C9-E5EA-A628091601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06D229-2DDE-DCEF-D03C-E61F7CD7FCAE}"/>
              </a:ext>
            </a:extLst>
          </p:cNvPr>
          <p:cNvSpPr>
            <a:spLocks noGrp="1"/>
          </p:cNvSpPr>
          <p:nvPr>
            <p:ph type="sldNum" sz="quarter" idx="12"/>
          </p:nvPr>
        </p:nvSpPr>
        <p:spPr/>
        <p:txBody>
          <a:bodyPr/>
          <a:lstStyle/>
          <a:p>
            <a:fld id="{151085C3-5701-4AEA-B220-6AC31F3CE671}" type="slidenum">
              <a:rPr lang="en-GB" smtClean="0"/>
              <a:t>‹#›</a:t>
            </a:fld>
            <a:endParaRPr lang="en-GB"/>
          </a:p>
        </p:txBody>
      </p:sp>
    </p:spTree>
    <p:extLst>
      <p:ext uri="{BB962C8B-B14F-4D97-AF65-F5344CB8AC3E}">
        <p14:creationId xmlns:p14="http://schemas.microsoft.com/office/powerpoint/2010/main" val="3276070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9BA07465-9FC9-812B-0BE4-2DF59899F5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828800"/>
            <a:ext cx="12192000" cy="4581525"/>
          </a:xfrm>
          <a:prstGeom prst="rect">
            <a:avLst/>
          </a:prstGeom>
        </p:spPr>
      </p:pic>
      <p:sp>
        <p:nvSpPr>
          <p:cNvPr id="2" name="Title 1">
            <a:extLst>
              <a:ext uri="{FF2B5EF4-FFF2-40B4-BE49-F238E27FC236}">
                <a16:creationId xmlns:a16="http://schemas.microsoft.com/office/drawing/2014/main" id="{B3A208ED-1F96-1948-940E-34FC2CAB52D4}"/>
              </a:ext>
            </a:extLst>
          </p:cNvPr>
          <p:cNvSpPr>
            <a:spLocks noGrp="1"/>
          </p:cNvSpPr>
          <p:nvPr>
            <p:ph type="title"/>
          </p:nvPr>
        </p:nvSpPr>
        <p:spPr>
          <a:xfrm>
            <a:off x="831850" y="1709738"/>
            <a:ext cx="10515600" cy="2852737"/>
          </a:xfrm>
        </p:spPr>
        <p:txBody>
          <a:bodyPr anchor="b">
            <a:normAutofit/>
          </a:bodyPr>
          <a:lstStyle>
            <a:lvl1pPr>
              <a:defRPr sz="3500"/>
            </a:lvl1pPr>
          </a:lstStyle>
          <a:p>
            <a:r>
              <a:rPr lang="en-GB" noProof="0" dirty="0"/>
              <a:t>Click to edit Master title style</a:t>
            </a:r>
          </a:p>
        </p:txBody>
      </p:sp>
      <p:sp>
        <p:nvSpPr>
          <p:cNvPr id="3" name="Text Placeholder 2">
            <a:extLst>
              <a:ext uri="{FF2B5EF4-FFF2-40B4-BE49-F238E27FC236}">
                <a16:creationId xmlns:a16="http://schemas.microsoft.com/office/drawing/2014/main" id="{EF6A9B42-8217-4943-A2CB-D8BFB479CC3C}"/>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Tree>
    <p:extLst>
      <p:ext uri="{BB962C8B-B14F-4D97-AF65-F5344CB8AC3E}">
        <p14:creationId xmlns:p14="http://schemas.microsoft.com/office/powerpoint/2010/main" val="355148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6" name="Picture 5" descr="Diagram&#10;&#10;Description automatically generated with medium confidence">
            <a:extLst>
              <a:ext uri="{FF2B5EF4-FFF2-40B4-BE49-F238E27FC236}">
                <a16:creationId xmlns:a16="http://schemas.microsoft.com/office/drawing/2014/main" id="{5FC5F9B0-0A92-1474-99AA-04E055D2D5E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09738"/>
            <a:ext cx="12192000" cy="4548187"/>
          </a:xfrm>
          <a:prstGeom prst="rect">
            <a:avLst/>
          </a:prstGeom>
        </p:spPr>
      </p:pic>
      <p:sp>
        <p:nvSpPr>
          <p:cNvPr id="2" name="Title 1">
            <a:extLst>
              <a:ext uri="{FF2B5EF4-FFF2-40B4-BE49-F238E27FC236}">
                <a16:creationId xmlns:a16="http://schemas.microsoft.com/office/drawing/2014/main" id="{B3A208ED-1F96-1948-940E-34FC2CAB52D4}"/>
              </a:ext>
            </a:extLst>
          </p:cNvPr>
          <p:cNvSpPr>
            <a:spLocks noGrp="1"/>
          </p:cNvSpPr>
          <p:nvPr>
            <p:ph type="title"/>
          </p:nvPr>
        </p:nvSpPr>
        <p:spPr>
          <a:xfrm>
            <a:off x="831850" y="1709738"/>
            <a:ext cx="10515600" cy="2852737"/>
          </a:xfrm>
        </p:spPr>
        <p:txBody>
          <a:bodyPr anchor="b">
            <a:normAutofit/>
          </a:bodyPr>
          <a:lstStyle>
            <a:lvl1pPr>
              <a:defRPr sz="3500"/>
            </a:lvl1pPr>
          </a:lstStyle>
          <a:p>
            <a:r>
              <a:rPr lang="en-GB" noProof="0" dirty="0"/>
              <a:t>Click to edit Master title style</a:t>
            </a:r>
          </a:p>
        </p:txBody>
      </p:sp>
      <p:sp>
        <p:nvSpPr>
          <p:cNvPr id="3" name="Text Placeholder 2">
            <a:extLst>
              <a:ext uri="{FF2B5EF4-FFF2-40B4-BE49-F238E27FC236}">
                <a16:creationId xmlns:a16="http://schemas.microsoft.com/office/drawing/2014/main" id="{EF6A9B42-8217-4943-A2CB-D8BFB479CC3C}"/>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a:t>Click to edit Master text styles</a:t>
            </a:r>
          </a:p>
        </p:txBody>
      </p:sp>
    </p:spTree>
    <p:extLst>
      <p:ext uri="{BB962C8B-B14F-4D97-AF65-F5344CB8AC3E}">
        <p14:creationId xmlns:p14="http://schemas.microsoft.com/office/powerpoint/2010/main" val="4718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D61E-1D86-6645-A623-0AC734D5F5C6}"/>
              </a:ext>
            </a:extLst>
          </p:cNvPr>
          <p:cNvSpPr>
            <a:spLocks noGrp="1"/>
          </p:cNvSpPr>
          <p:nvPr>
            <p:ph type="title"/>
          </p:nvPr>
        </p:nvSpPr>
        <p:spPr>
          <a:xfrm>
            <a:off x="720000" y="360000"/>
            <a:ext cx="7920000" cy="720000"/>
          </a:xfrm>
        </p:spPr>
        <p:txBody>
          <a:bodyPr/>
          <a:lstStyle/>
          <a:p>
            <a:r>
              <a:rPr lang="en-GB" noProof="0" dirty="0"/>
              <a:t>Click to edit Master title style</a:t>
            </a:r>
          </a:p>
        </p:txBody>
      </p:sp>
      <p:sp>
        <p:nvSpPr>
          <p:cNvPr id="3" name="Content Placeholder 2">
            <a:extLst>
              <a:ext uri="{FF2B5EF4-FFF2-40B4-BE49-F238E27FC236}">
                <a16:creationId xmlns:a16="http://schemas.microsoft.com/office/drawing/2014/main" id="{4E98A65C-644E-5640-B5CD-4C7A1A3A01F6}"/>
              </a:ext>
            </a:extLst>
          </p:cNvPr>
          <p:cNvSpPr>
            <a:spLocks noGrp="1"/>
          </p:cNvSpPr>
          <p:nvPr>
            <p:ph sz="half" idx="1"/>
          </p:nvPr>
        </p:nvSpPr>
        <p:spPr>
          <a:xfrm>
            <a:off x="720000" y="1825625"/>
            <a:ext cx="5180400" cy="435133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a:extLst>
              <a:ext uri="{FF2B5EF4-FFF2-40B4-BE49-F238E27FC236}">
                <a16:creationId xmlns:a16="http://schemas.microsoft.com/office/drawing/2014/main" id="{06323BAA-7E3B-9C45-A00F-F8E50C66DC43}"/>
              </a:ext>
            </a:extLst>
          </p:cNvPr>
          <p:cNvSpPr>
            <a:spLocks noGrp="1"/>
          </p:cNvSpPr>
          <p:nvPr>
            <p:ph sz="half" idx="2"/>
          </p:nvPr>
        </p:nvSpPr>
        <p:spPr>
          <a:xfrm>
            <a:off x="6172200" y="1825625"/>
            <a:ext cx="5181600" cy="435133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61482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C35781D7-2A4B-9FAE-9563-69C330C093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95425"/>
            <a:ext cx="12192000" cy="5002576"/>
          </a:xfrm>
          <a:prstGeom prst="rect">
            <a:avLst/>
          </a:prstGeom>
        </p:spPr>
      </p:pic>
      <p:sp>
        <p:nvSpPr>
          <p:cNvPr id="2" name="Title 1">
            <a:extLst>
              <a:ext uri="{FF2B5EF4-FFF2-40B4-BE49-F238E27FC236}">
                <a16:creationId xmlns:a16="http://schemas.microsoft.com/office/drawing/2014/main" id="{B6E4D61E-1D86-6645-A623-0AC734D5F5C6}"/>
              </a:ext>
            </a:extLst>
          </p:cNvPr>
          <p:cNvSpPr>
            <a:spLocks noGrp="1"/>
          </p:cNvSpPr>
          <p:nvPr>
            <p:ph type="title"/>
          </p:nvPr>
        </p:nvSpPr>
        <p:spPr>
          <a:xfrm>
            <a:off x="720000" y="360000"/>
            <a:ext cx="7920000" cy="720000"/>
          </a:xfrm>
        </p:spPr>
        <p:txBody>
          <a:bodyPr/>
          <a:lstStyle/>
          <a:p>
            <a:r>
              <a:rPr lang="en-GB" noProof="0" dirty="0"/>
              <a:t>Click to edit Master title style</a:t>
            </a:r>
          </a:p>
        </p:txBody>
      </p:sp>
      <p:sp>
        <p:nvSpPr>
          <p:cNvPr id="3" name="Content Placeholder 2">
            <a:extLst>
              <a:ext uri="{FF2B5EF4-FFF2-40B4-BE49-F238E27FC236}">
                <a16:creationId xmlns:a16="http://schemas.microsoft.com/office/drawing/2014/main" id="{4E98A65C-644E-5640-B5CD-4C7A1A3A01F6}"/>
              </a:ext>
            </a:extLst>
          </p:cNvPr>
          <p:cNvSpPr>
            <a:spLocks noGrp="1"/>
          </p:cNvSpPr>
          <p:nvPr>
            <p:ph sz="half" idx="1"/>
          </p:nvPr>
        </p:nvSpPr>
        <p:spPr>
          <a:xfrm>
            <a:off x="720000" y="1825625"/>
            <a:ext cx="5180400" cy="435133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48332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975E9B69-24F7-9007-0934-5DF4811F3A1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71625"/>
            <a:ext cx="12192000" cy="4926375"/>
          </a:xfrm>
          <a:prstGeom prst="rect">
            <a:avLst/>
          </a:prstGeom>
        </p:spPr>
      </p:pic>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720000" y="360000"/>
            <a:ext cx="7800212" cy="720000"/>
          </a:xfrm>
        </p:spPr>
        <p:txBody>
          <a:bodyPr/>
          <a:lstStyle/>
          <a:p>
            <a:r>
              <a:rPr lang="en-GB" noProof="0" dirty="0"/>
              <a:t>Click to edit Master title style</a:t>
            </a:r>
          </a:p>
        </p:txBody>
      </p:sp>
      <p:sp>
        <p:nvSpPr>
          <p:cNvPr id="3" name="Text Placeholder 2">
            <a:extLst>
              <a:ext uri="{FF2B5EF4-FFF2-40B4-BE49-F238E27FC236}">
                <a16:creationId xmlns:a16="http://schemas.microsoft.com/office/drawing/2014/main" id="{1737FBD5-8142-404E-8190-CA27EE2F905E}"/>
              </a:ext>
            </a:extLst>
          </p:cNvPr>
          <p:cNvSpPr>
            <a:spLocks noGrp="1"/>
          </p:cNvSpPr>
          <p:nvPr>
            <p:ph type="body" idx="1"/>
          </p:nvPr>
        </p:nvSpPr>
        <p:spPr>
          <a:xfrm>
            <a:off x="719998" y="1681163"/>
            <a:ext cx="5180400" cy="720000"/>
          </a:xfrm>
        </p:spPr>
        <p:txBody>
          <a:bodyPr anchor="b">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4" name="Content Placeholder 3">
            <a:extLst>
              <a:ext uri="{FF2B5EF4-FFF2-40B4-BE49-F238E27FC236}">
                <a16:creationId xmlns:a16="http://schemas.microsoft.com/office/drawing/2014/main" id="{E5010E7B-06C2-A64C-A212-AFE7D7227B01}"/>
              </a:ext>
            </a:extLst>
          </p:cNvPr>
          <p:cNvSpPr>
            <a:spLocks noGrp="1"/>
          </p:cNvSpPr>
          <p:nvPr>
            <p:ph sz="half" idx="2"/>
          </p:nvPr>
        </p:nvSpPr>
        <p:spPr>
          <a:xfrm>
            <a:off x="719999" y="2505075"/>
            <a:ext cx="5180400" cy="368458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4">
            <a:extLst>
              <a:ext uri="{FF2B5EF4-FFF2-40B4-BE49-F238E27FC236}">
                <a16:creationId xmlns:a16="http://schemas.microsoft.com/office/drawing/2014/main" id="{AB5D4F19-AB91-E24B-8399-9471856803DC}"/>
              </a:ext>
            </a:extLst>
          </p:cNvPr>
          <p:cNvSpPr>
            <a:spLocks noGrp="1"/>
          </p:cNvSpPr>
          <p:nvPr>
            <p:ph type="body" sz="quarter" idx="3"/>
          </p:nvPr>
        </p:nvSpPr>
        <p:spPr>
          <a:xfrm>
            <a:off x="6172200" y="1681163"/>
            <a:ext cx="5180400" cy="720000"/>
          </a:xfrm>
        </p:spPr>
        <p:txBody>
          <a:bodyPr anchor="b">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Content Placeholder 5">
            <a:extLst>
              <a:ext uri="{FF2B5EF4-FFF2-40B4-BE49-F238E27FC236}">
                <a16:creationId xmlns:a16="http://schemas.microsoft.com/office/drawing/2014/main" id="{DF0A9904-E80E-7D4E-BC36-AC05640BDC3E}"/>
              </a:ext>
            </a:extLst>
          </p:cNvPr>
          <p:cNvSpPr>
            <a:spLocks noGrp="1"/>
          </p:cNvSpPr>
          <p:nvPr>
            <p:ph sz="quarter" idx="4"/>
          </p:nvPr>
        </p:nvSpPr>
        <p:spPr>
          <a:xfrm>
            <a:off x="6172200" y="2505075"/>
            <a:ext cx="5180400" cy="368458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78268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4C2930A-2769-4554-191E-BA35C91732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80000"/>
            <a:ext cx="9801225" cy="4873125"/>
          </a:xfrm>
          <a:prstGeom prst="rect">
            <a:avLst/>
          </a:prstGeom>
        </p:spPr>
      </p:pic>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720000" y="360000"/>
            <a:ext cx="7800212" cy="720000"/>
          </a:xfrm>
        </p:spPr>
        <p:txBody>
          <a:bodyPr/>
          <a:lstStyle/>
          <a:p>
            <a:r>
              <a:rPr lang="en-GB" noProof="0" dirty="0"/>
              <a:t>Click to edit Master title style</a:t>
            </a:r>
          </a:p>
        </p:txBody>
      </p:sp>
      <p:sp>
        <p:nvSpPr>
          <p:cNvPr id="3" name="Text Placeholder 2">
            <a:extLst>
              <a:ext uri="{FF2B5EF4-FFF2-40B4-BE49-F238E27FC236}">
                <a16:creationId xmlns:a16="http://schemas.microsoft.com/office/drawing/2014/main" id="{1737FBD5-8142-404E-8190-CA27EE2F905E}"/>
              </a:ext>
            </a:extLst>
          </p:cNvPr>
          <p:cNvSpPr>
            <a:spLocks noGrp="1"/>
          </p:cNvSpPr>
          <p:nvPr>
            <p:ph type="body" idx="1"/>
          </p:nvPr>
        </p:nvSpPr>
        <p:spPr>
          <a:xfrm>
            <a:off x="5776630" y="1785075"/>
            <a:ext cx="5180400" cy="720000"/>
          </a:xfrm>
        </p:spPr>
        <p:txBody>
          <a:bodyPr anchor="b">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4" name="Content Placeholder 3">
            <a:extLst>
              <a:ext uri="{FF2B5EF4-FFF2-40B4-BE49-F238E27FC236}">
                <a16:creationId xmlns:a16="http://schemas.microsoft.com/office/drawing/2014/main" id="{E5010E7B-06C2-A64C-A212-AFE7D7227B01}"/>
              </a:ext>
            </a:extLst>
          </p:cNvPr>
          <p:cNvSpPr>
            <a:spLocks noGrp="1"/>
          </p:cNvSpPr>
          <p:nvPr>
            <p:ph sz="half" idx="2"/>
          </p:nvPr>
        </p:nvSpPr>
        <p:spPr>
          <a:xfrm>
            <a:off x="5776631" y="2608987"/>
            <a:ext cx="5180400" cy="368458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50969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person using a computer&#10;&#10;Description automatically generated with medium confidence">
            <a:extLst>
              <a:ext uri="{FF2B5EF4-FFF2-40B4-BE49-F238E27FC236}">
                <a16:creationId xmlns:a16="http://schemas.microsoft.com/office/drawing/2014/main" id="{1586D3A3-0144-EE0C-BA40-FFCFA273F8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80000"/>
            <a:ext cx="6019800" cy="4615950"/>
          </a:xfrm>
          <a:prstGeom prst="rect">
            <a:avLst/>
          </a:prstGeom>
        </p:spPr>
      </p:pic>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720000" y="360000"/>
            <a:ext cx="7800212" cy="720000"/>
          </a:xfrm>
        </p:spPr>
        <p:txBody>
          <a:bodyPr/>
          <a:lstStyle/>
          <a:p>
            <a:r>
              <a:rPr lang="en-GB" noProof="0" dirty="0"/>
              <a:t>Click to edit Master title style</a:t>
            </a:r>
          </a:p>
        </p:txBody>
      </p:sp>
      <p:sp>
        <p:nvSpPr>
          <p:cNvPr id="3" name="Text Placeholder 2">
            <a:extLst>
              <a:ext uri="{FF2B5EF4-FFF2-40B4-BE49-F238E27FC236}">
                <a16:creationId xmlns:a16="http://schemas.microsoft.com/office/drawing/2014/main" id="{1737FBD5-8142-404E-8190-CA27EE2F905E}"/>
              </a:ext>
            </a:extLst>
          </p:cNvPr>
          <p:cNvSpPr>
            <a:spLocks noGrp="1"/>
          </p:cNvSpPr>
          <p:nvPr>
            <p:ph type="body" idx="1"/>
          </p:nvPr>
        </p:nvSpPr>
        <p:spPr>
          <a:xfrm>
            <a:off x="5776630" y="1785075"/>
            <a:ext cx="5180400" cy="720000"/>
          </a:xfrm>
        </p:spPr>
        <p:txBody>
          <a:bodyPr anchor="b">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4" name="Content Placeholder 3">
            <a:extLst>
              <a:ext uri="{FF2B5EF4-FFF2-40B4-BE49-F238E27FC236}">
                <a16:creationId xmlns:a16="http://schemas.microsoft.com/office/drawing/2014/main" id="{E5010E7B-06C2-A64C-A212-AFE7D7227B01}"/>
              </a:ext>
            </a:extLst>
          </p:cNvPr>
          <p:cNvSpPr>
            <a:spLocks noGrp="1"/>
          </p:cNvSpPr>
          <p:nvPr>
            <p:ph sz="half" idx="2"/>
          </p:nvPr>
        </p:nvSpPr>
        <p:spPr>
          <a:xfrm>
            <a:off x="5776631" y="2608987"/>
            <a:ext cx="5180400" cy="368458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58575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29DC6EDF-25B2-61F3-7BFC-46AFD336A2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1450" y="1171574"/>
            <a:ext cx="5391150" cy="4991101"/>
          </a:xfrm>
          <a:prstGeom prst="rect">
            <a:avLst/>
          </a:prstGeom>
        </p:spPr>
      </p:pic>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720000" y="360000"/>
            <a:ext cx="7800212" cy="720000"/>
          </a:xfrm>
        </p:spPr>
        <p:txBody>
          <a:bodyPr/>
          <a:lstStyle/>
          <a:p>
            <a:r>
              <a:rPr lang="en-GB" noProof="0" dirty="0"/>
              <a:t>Click to edit Master title style</a:t>
            </a:r>
          </a:p>
        </p:txBody>
      </p:sp>
      <p:sp>
        <p:nvSpPr>
          <p:cNvPr id="3" name="Text Placeholder 2">
            <a:extLst>
              <a:ext uri="{FF2B5EF4-FFF2-40B4-BE49-F238E27FC236}">
                <a16:creationId xmlns:a16="http://schemas.microsoft.com/office/drawing/2014/main" id="{1737FBD5-8142-404E-8190-CA27EE2F905E}"/>
              </a:ext>
            </a:extLst>
          </p:cNvPr>
          <p:cNvSpPr>
            <a:spLocks noGrp="1"/>
          </p:cNvSpPr>
          <p:nvPr>
            <p:ph type="body" idx="1"/>
          </p:nvPr>
        </p:nvSpPr>
        <p:spPr>
          <a:xfrm>
            <a:off x="5776630" y="1785075"/>
            <a:ext cx="5180400" cy="720000"/>
          </a:xfrm>
        </p:spPr>
        <p:txBody>
          <a:bodyPr anchor="b">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4" name="Content Placeholder 3">
            <a:extLst>
              <a:ext uri="{FF2B5EF4-FFF2-40B4-BE49-F238E27FC236}">
                <a16:creationId xmlns:a16="http://schemas.microsoft.com/office/drawing/2014/main" id="{E5010E7B-06C2-A64C-A212-AFE7D7227B01}"/>
              </a:ext>
            </a:extLst>
          </p:cNvPr>
          <p:cNvSpPr>
            <a:spLocks noGrp="1"/>
          </p:cNvSpPr>
          <p:nvPr>
            <p:ph sz="half" idx="2"/>
          </p:nvPr>
        </p:nvSpPr>
        <p:spPr>
          <a:xfrm>
            <a:off x="5776631" y="2608987"/>
            <a:ext cx="5180400" cy="368458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139471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667414F7-B878-5E65-919A-28B8673F540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42950"/>
            <a:ext cx="5562600" cy="5550625"/>
          </a:xfrm>
          <a:prstGeom prst="rect">
            <a:avLst/>
          </a:prstGeom>
        </p:spPr>
      </p:pic>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720000" y="360000"/>
            <a:ext cx="7800212" cy="720000"/>
          </a:xfrm>
        </p:spPr>
        <p:txBody>
          <a:bodyPr/>
          <a:lstStyle/>
          <a:p>
            <a:r>
              <a:rPr lang="en-GB" noProof="0" dirty="0"/>
              <a:t>Click to edit Master title style</a:t>
            </a:r>
          </a:p>
        </p:txBody>
      </p:sp>
      <p:sp>
        <p:nvSpPr>
          <p:cNvPr id="3" name="Text Placeholder 2">
            <a:extLst>
              <a:ext uri="{FF2B5EF4-FFF2-40B4-BE49-F238E27FC236}">
                <a16:creationId xmlns:a16="http://schemas.microsoft.com/office/drawing/2014/main" id="{1737FBD5-8142-404E-8190-CA27EE2F905E}"/>
              </a:ext>
            </a:extLst>
          </p:cNvPr>
          <p:cNvSpPr>
            <a:spLocks noGrp="1"/>
          </p:cNvSpPr>
          <p:nvPr>
            <p:ph type="body" idx="1"/>
          </p:nvPr>
        </p:nvSpPr>
        <p:spPr>
          <a:xfrm>
            <a:off x="5776630" y="1785075"/>
            <a:ext cx="5180400" cy="720000"/>
          </a:xfrm>
        </p:spPr>
        <p:txBody>
          <a:bodyPr anchor="b">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4" name="Content Placeholder 3">
            <a:extLst>
              <a:ext uri="{FF2B5EF4-FFF2-40B4-BE49-F238E27FC236}">
                <a16:creationId xmlns:a16="http://schemas.microsoft.com/office/drawing/2014/main" id="{E5010E7B-06C2-A64C-A212-AFE7D7227B01}"/>
              </a:ext>
            </a:extLst>
          </p:cNvPr>
          <p:cNvSpPr>
            <a:spLocks noGrp="1"/>
          </p:cNvSpPr>
          <p:nvPr>
            <p:ph sz="half" idx="2"/>
          </p:nvPr>
        </p:nvSpPr>
        <p:spPr>
          <a:xfrm>
            <a:off x="5776631" y="2608987"/>
            <a:ext cx="5180400" cy="368458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95436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5" name="Picture 4" descr="A person wearing headphones&#10;&#10;Description automatically generated with medium confidence">
            <a:extLst>
              <a:ext uri="{FF2B5EF4-FFF2-40B4-BE49-F238E27FC236}">
                <a16:creationId xmlns:a16="http://schemas.microsoft.com/office/drawing/2014/main" id="{38B3E822-47C0-AF58-6727-D3CE456CB30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00" y="942975"/>
            <a:ext cx="5419725" cy="5000626"/>
          </a:xfrm>
          <a:prstGeom prst="rect">
            <a:avLst/>
          </a:prstGeom>
        </p:spPr>
      </p:pic>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720000" y="360000"/>
            <a:ext cx="7800212" cy="720000"/>
          </a:xfrm>
        </p:spPr>
        <p:txBody>
          <a:bodyPr/>
          <a:lstStyle/>
          <a:p>
            <a:r>
              <a:rPr lang="en-GB" noProof="0" dirty="0"/>
              <a:t>Click to edit Master title style</a:t>
            </a:r>
          </a:p>
        </p:txBody>
      </p:sp>
      <p:sp>
        <p:nvSpPr>
          <p:cNvPr id="3" name="Text Placeholder 2">
            <a:extLst>
              <a:ext uri="{FF2B5EF4-FFF2-40B4-BE49-F238E27FC236}">
                <a16:creationId xmlns:a16="http://schemas.microsoft.com/office/drawing/2014/main" id="{1737FBD5-8142-404E-8190-CA27EE2F905E}"/>
              </a:ext>
            </a:extLst>
          </p:cNvPr>
          <p:cNvSpPr>
            <a:spLocks noGrp="1"/>
          </p:cNvSpPr>
          <p:nvPr>
            <p:ph type="body" idx="1"/>
          </p:nvPr>
        </p:nvSpPr>
        <p:spPr>
          <a:xfrm>
            <a:off x="6095999" y="1681163"/>
            <a:ext cx="5180400" cy="720000"/>
          </a:xfrm>
        </p:spPr>
        <p:txBody>
          <a:bodyPr anchor="b">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4" name="Content Placeholder 3">
            <a:extLst>
              <a:ext uri="{FF2B5EF4-FFF2-40B4-BE49-F238E27FC236}">
                <a16:creationId xmlns:a16="http://schemas.microsoft.com/office/drawing/2014/main" id="{E5010E7B-06C2-A64C-A212-AFE7D7227B01}"/>
              </a:ext>
            </a:extLst>
          </p:cNvPr>
          <p:cNvSpPr>
            <a:spLocks noGrp="1"/>
          </p:cNvSpPr>
          <p:nvPr>
            <p:ph sz="half" idx="2"/>
          </p:nvPr>
        </p:nvSpPr>
        <p:spPr>
          <a:xfrm>
            <a:off x="6096000" y="2505075"/>
            <a:ext cx="5180400" cy="368458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44424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B337-49CD-E328-EB9D-30F99D0EE9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008D00-AFE0-D339-5A96-7FFFAAE470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B06C11-D06D-28DF-C4AF-F613655A7248}"/>
              </a:ext>
            </a:extLst>
          </p:cNvPr>
          <p:cNvSpPr>
            <a:spLocks noGrp="1"/>
          </p:cNvSpPr>
          <p:nvPr>
            <p:ph type="dt" sz="half" idx="10"/>
          </p:nvPr>
        </p:nvSpPr>
        <p:spPr/>
        <p:txBody>
          <a:bodyPr/>
          <a:lstStyle/>
          <a:p>
            <a:fld id="{B1DF7776-F5B0-4338-BB27-46A956071DEB}" type="datetimeFigureOut">
              <a:rPr lang="en-GB" smtClean="0"/>
              <a:t>11/12/2024</a:t>
            </a:fld>
            <a:endParaRPr lang="en-GB"/>
          </a:p>
        </p:txBody>
      </p:sp>
      <p:sp>
        <p:nvSpPr>
          <p:cNvPr id="5" name="Footer Placeholder 4">
            <a:extLst>
              <a:ext uri="{FF2B5EF4-FFF2-40B4-BE49-F238E27FC236}">
                <a16:creationId xmlns:a16="http://schemas.microsoft.com/office/drawing/2014/main" id="{F570A5B9-5964-4D0D-0F29-8C0AD1E6D3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2A4D59-ABE3-25CA-785D-ABF1BFE844BB}"/>
              </a:ext>
            </a:extLst>
          </p:cNvPr>
          <p:cNvSpPr>
            <a:spLocks noGrp="1"/>
          </p:cNvSpPr>
          <p:nvPr>
            <p:ph type="sldNum" sz="quarter" idx="12"/>
          </p:nvPr>
        </p:nvSpPr>
        <p:spPr/>
        <p:txBody>
          <a:bodyPr/>
          <a:lstStyle/>
          <a:p>
            <a:fld id="{151085C3-5701-4AEA-B220-6AC31F3CE671}" type="slidenum">
              <a:rPr lang="en-GB" smtClean="0"/>
              <a:t>‹#›</a:t>
            </a:fld>
            <a:endParaRPr lang="en-GB"/>
          </a:p>
        </p:txBody>
      </p:sp>
    </p:spTree>
    <p:extLst>
      <p:ext uri="{BB962C8B-B14F-4D97-AF65-F5344CB8AC3E}">
        <p14:creationId xmlns:p14="http://schemas.microsoft.com/office/powerpoint/2010/main" val="26617199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181B-ACBF-744C-9ECE-0140E3B8EAE5}"/>
              </a:ext>
            </a:extLst>
          </p:cNvPr>
          <p:cNvSpPr>
            <a:spLocks noGrp="1"/>
          </p:cNvSpPr>
          <p:nvPr>
            <p:ph type="title"/>
          </p:nvPr>
        </p:nvSpPr>
        <p:spPr>
          <a:xfrm>
            <a:off x="720000" y="360000"/>
            <a:ext cx="7920000" cy="720000"/>
          </a:xfrm>
        </p:spPr>
        <p:txBody>
          <a:bodyPr/>
          <a:lstStyle/>
          <a:p>
            <a:r>
              <a:rPr lang="en-US" dirty="0"/>
              <a:t>Click to edit </a:t>
            </a:r>
            <a:r>
              <a:rPr lang="en-GB" noProof="0" dirty="0"/>
              <a:t>Master</a:t>
            </a:r>
            <a:r>
              <a:rPr lang="en-US" dirty="0"/>
              <a:t> title style</a:t>
            </a:r>
          </a:p>
        </p:txBody>
      </p:sp>
    </p:spTree>
    <p:extLst>
      <p:ext uri="{BB962C8B-B14F-4D97-AF65-F5344CB8AC3E}">
        <p14:creationId xmlns:p14="http://schemas.microsoft.com/office/powerpoint/2010/main" val="342230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886CA5F-698E-4AC5-42F6-B6181914CB6F}"/>
              </a:ext>
            </a:extLst>
          </p:cNvPr>
          <p:cNvGraphicFramePr/>
          <p:nvPr userDrawn="1">
            <p:extLst>
              <p:ext uri="{D42A27DB-BD31-4B8C-83A1-F6EECF244321}">
                <p14:modId xmlns:p14="http://schemas.microsoft.com/office/powerpoint/2010/main" val="286814027"/>
              </p:ext>
            </p:extLst>
          </p:nvPr>
        </p:nvGraphicFramePr>
        <p:xfrm>
          <a:off x="4680000" y="1496099"/>
          <a:ext cx="7269018" cy="436495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2147F1BF-A5B0-3E15-54BD-68016233CA29}"/>
              </a:ext>
            </a:extLst>
          </p:cNvPr>
          <p:cNvSpPr>
            <a:spLocks noGrp="1"/>
          </p:cNvSpPr>
          <p:nvPr>
            <p:ph type="title"/>
          </p:nvPr>
        </p:nvSpPr>
        <p:spPr>
          <a:xfrm>
            <a:off x="720000" y="360000"/>
            <a:ext cx="7920000" cy="720000"/>
          </a:xfrm>
        </p:spPr>
        <p:txBody>
          <a:bodyPr/>
          <a:lstStyle/>
          <a:p>
            <a:r>
              <a:rPr lang="en-US" dirty="0"/>
              <a:t>Click to edit </a:t>
            </a:r>
            <a:r>
              <a:rPr lang="en-GB" noProof="0" dirty="0"/>
              <a:t>Master</a:t>
            </a:r>
            <a:r>
              <a:rPr lang="en-US" dirty="0"/>
              <a:t> title style</a:t>
            </a:r>
          </a:p>
        </p:txBody>
      </p:sp>
      <p:sp>
        <p:nvSpPr>
          <p:cNvPr id="6" name="Text Placeholder 3">
            <a:extLst>
              <a:ext uri="{FF2B5EF4-FFF2-40B4-BE49-F238E27FC236}">
                <a16:creationId xmlns:a16="http://schemas.microsoft.com/office/drawing/2014/main" id="{2E6B31D0-9017-D4EA-F66B-455E135CBEC4}"/>
              </a:ext>
            </a:extLst>
          </p:cNvPr>
          <p:cNvSpPr>
            <a:spLocks noGrp="1"/>
          </p:cNvSpPr>
          <p:nvPr>
            <p:ph type="body" sz="half" idx="2"/>
          </p:nvPr>
        </p:nvSpPr>
        <p:spPr>
          <a:xfrm>
            <a:off x="720000" y="2057400"/>
            <a:ext cx="3960000" cy="3803650"/>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edit Master text styles</a:t>
            </a:r>
          </a:p>
        </p:txBody>
      </p:sp>
    </p:spTree>
    <p:extLst>
      <p:ext uri="{BB962C8B-B14F-4D97-AF65-F5344CB8AC3E}">
        <p14:creationId xmlns:p14="http://schemas.microsoft.com/office/powerpoint/2010/main" val="86876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47F1BF-A5B0-3E15-54BD-68016233CA29}"/>
              </a:ext>
            </a:extLst>
          </p:cNvPr>
          <p:cNvSpPr>
            <a:spLocks noGrp="1"/>
          </p:cNvSpPr>
          <p:nvPr>
            <p:ph type="title"/>
          </p:nvPr>
        </p:nvSpPr>
        <p:spPr>
          <a:xfrm>
            <a:off x="720000" y="360000"/>
            <a:ext cx="7920000" cy="720000"/>
          </a:xfrm>
        </p:spPr>
        <p:txBody>
          <a:bodyPr/>
          <a:lstStyle/>
          <a:p>
            <a:r>
              <a:rPr lang="en-US" dirty="0"/>
              <a:t>Click to edit </a:t>
            </a:r>
            <a:r>
              <a:rPr lang="en-GB" noProof="0" dirty="0"/>
              <a:t>Master</a:t>
            </a:r>
            <a:r>
              <a:rPr lang="en-US" dirty="0"/>
              <a:t> title style</a:t>
            </a:r>
          </a:p>
        </p:txBody>
      </p:sp>
      <p:sp>
        <p:nvSpPr>
          <p:cNvPr id="6" name="Text Placeholder 3">
            <a:extLst>
              <a:ext uri="{FF2B5EF4-FFF2-40B4-BE49-F238E27FC236}">
                <a16:creationId xmlns:a16="http://schemas.microsoft.com/office/drawing/2014/main" id="{2E6B31D0-9017-D4EA-F66B-455E135CBEC4}"/>
              </a:ext>
            </a:extLst>
          </p:cNvPr>
          <p:cNvSpPr>
            <a:spLocks noGrp="1"/>
          </p:cNvSpPr>
          <p:nvPr>
            <p:ph type="body" sz="half" idx="2"/>
          </p:nvPr>
        </p:nvSpPr>
        <p:spPr>
          <a:xfrm>
            <a:off x="7958288" y="1993269"/>
            <a:ext cx="3960000" cy="3803650"/>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edit Master text styles</a:t>
            </a:r>
          </a:p>
        </p:txBody>
      </p:sp>
      <p:graphicFrame>
        <p:nvGraphicFramePr>
          <p:cNvPr id="3" name="Table 6">
            <a:extLst>
              <a:ext uri="{FF2B5EF4-FFF2-40B4-BE49-F238E27FC236}">
                <a16:creationId xmlns:a16="http://schemas.microsoft.com/office/drawing/2014/main" id="{A2D93E12-4DA7-8B3C-08C2-098E8DA8141E}"/>
              </a:ext>
            </a:extLst>
          </p:cNvPr>
          <p:cNvGraphicFramePr>
            <a:graphicFrameLocks noGrp="1"/>
          </p:cNvGraphicFramePr>
          <p:nvPr userDrawn="1">
            <p:extLst>
              <p:ext uri="{D42A27DB-BD31-4B8C-83A1-F6EECF244321}">
                <p14:modId xmlns:p14="http://schemas.microsoft.com/office/powerpoint/2010/main" val="802844440"/>
              </p:ext>
            </p:extLst>
          </p:nvPr>
        </p:nvGraphicFramePr>
        <p:xfrm>
          <a:off x="720000" y="1945639"/>
          <a:ext cx="6902850" cy="3803648"/>
        </p:xfrm>
        <a:graphic>
          <a:graphicData uri="http://schemas.openxmlformats.org/drawingml/2006/table">
            <a:tbl>
              <a:tblPr firstRow="1" bandRow="1">
                <a:tableStyleId>{5C22544A-7EE6-4342-B048-85BDC9FD1C3A}</a:tableStyleId>
              </a:tblPr>
              <a:tblGrid>
                <a:gridCol w="2300950">
                  <a:extLst>
                    <a:ext uri="{9D8B030D-6E8A-4147-A177-3AD203B41FA5}">
                      <a16:colId xmlns:a16="http://schemas.microsoft.com/office/drawing/2014/main" val="3299059303"/>
                    </a:ext>
                  </a:extLst>
                </a:gridCol>
                <a:gridCol w="2300950">
                  <a:extLst>
                    <a:ext uri="{9D8B030D-6E8A-4147-A177-3AD203B41FA5}">
                      <a16:colId xmlns:a16="http://schemas.microsoft.com/office/drawing/2014/main" val="4075960683"/>
                    </a:ext>
                  </a:extLst>
                </a:gridCol>
                <a:gridCol w="2300950">
                  <a:extLst>
                    <a:ext uri="{9D8B030D-6E8A-4147-A177-3AD203B41FA5}">
                      <a16:colId xmlns:a16="http://schemas.microsoft.com/office/drawing/2014/main" val="2986878538"/>
                    </a:ext>
                  </a:extLst>
                </a:gridCol>
              </a:tblGrid>
              <a:tr h="47545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451892810"/>
                  </a:ext>
                </a:extLst>
              </a:tr>
              <a:tr h="47545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08635109"/>
                  </a:ext>
                </a:extLst>
              </a:tr>
              <a:tr h="47545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158347641"/>
                  </a:ext>
                </a:extLst>
              </a:tr>
              <a:tr h="47545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119554312"/>
                  </a:ext>
                </a:extLst>
              </a:tr>
              <a:tr h="47545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673495107"/>
                  </a:ext>
                </a:extLst>
              </a:tr>
              <a:tr h="47545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675407251"/>
                  </a:ext>
                </a:extLst>
              </a:tr>
              <a:tr h="47545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02907128"/>
                  </a:ext>
                </a:extLst>
              </a:tr>
              <a:tr h="475456">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550666430"/>
                  </a:ext>
                </a:extLst>
              </a:tr>
            </a:tbl>
          </a:graphicData>
        </a:graphic>
      </p:graphicFrame>
    </p:spTree>
    <p:extLst>
      <p:ext uri="{BB962C8B-B14F-4D97-AF65-F5344CB8AC3E}">
        <p14:creationId xmlns:p14="http://schemas.microsoft.com/office/powerpoint/2010/main" val="188186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DA7E-BC62-7E4A-815C-B28137A6FCEE}"/>
              </a:ext>
            </a:extLst>
          </p:cNvPr>
          <p:cNvSpPr>
            <a:spLocks noGrp="1"/>
          </p:cNvSpPr>
          <p:nvPr>
            <p:ph type="title"/>
          </p:nvPr>
        </p:nvSpPr>
        <p:spPr>
          <a:xfrm>
            <a:off x="720000" y="457200"/>
            <a:ext cx="3960000" cy="1440000"/>
          </a:xfrm>
        </p:spPr>
        <p:txBody>
          <a:bodyPr anchor="b">
            <a:normAutofit/>
          </a:bodyPr>
          <a:lstStyle>
            <a:lvl1pPr>
              <a:defRPr sz="1800">
                <a:solidFill>
                  <a:schemeClr val="accent2"/>
                </a:solidFil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0C010581-9DA6-D042-BA2D-9D9F7C7E9ED4}"/>
              </a:ext>
            </a:extLst>
          </p:cNvPr>
          <p:cNvSpPr>
            <a:spLocks noGrp="1"/>
          </p:cNvSpPr>
          <p:nvPr>
            <p:ph idx="1"/>
          </p:nvPr>
        </p:nvSpPr>
        <p:spPr>
          <a:xfrm>
            <a:off x="5183188" y="2049462"/>
            <a:ext cx="6172200" cy="3811588"/>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3">
            <a:extLst>
              <a:ext uri="{FF2B5EF4-FFF2-40B4-BE49-F238E27FC236}">
                <a16:creationId xmlns:a16="http://schemas.microsoft.com/office/drawing/2014/main" id="{BA4537F2-394F-D848-AF3B-04C92834B9DC}"/>
              </a:ext>
            </a:extLst>
          </p:cNvPr>
          <p:cNvSpPr>
            <a:spLocks noGrp="1"/>
          </p:cNvSpPr>
          <p:nvPr>
            <p:ph type="body" sz="half" idx="2"/>
          </p:nvPr>
        </p:nvSpPr>
        <p:spPr>
          <a:xfrm>
            <a:off x="720000" y="2057400"/>
            <a:ext cx="3960000" cy="3803650"/>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edit Master text styles</a:t>
            </a:r>
          </a:p>
        </p:txBody>
      </p:sp>
    </p:spTree>
    <p:extLst>
      <p:ext uri="{BB962C8B-B14F-4D97-AF65-F5344CB8AC3E}">
        <p14:creationId xmlns:p14="http://schemas.microsoft.com/office/powerpoint/2010/main" val="398572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9EC28-80E0-2741-B04C-75DC010E59AE}"/>
              </a:ext>
            </a:extLst>
          </p:cNvPr>
          <p:cNvSpPr>
            <a:spLocks noGrp="1"/>
          </p:cNvSpPr>
          <p:nvPr>
            <p:ph type="title"/>
          </p:nvPr>
        </p:nvSpPr>
        <p:spPr>
          <a:xfrm>
            <a:off x="720000" y="457200"/>
            <a:ext cx="3960000" cy="1440000"/>
          </a:xfrm>
        </p:spPr>
        <p:txBody>
          <a:bodyPr anchor="b">
            <a:normAutofit/>
          </a:bodyPr>
          <a:lstStyle>
            <a:lvl1pPr>
              <a:defRPr sz="1800">
                <a:solidFill>
                  <a:schemeClr val="accent2"/>
                </a:solidFill>
              </a:defRPr>
            </a:lvl1pPr>
          </a:lstStyle>
          <a:p>
            <a:r>
              <a:rPr lang="en-GB" noProof="0" dirty="0"/>
              <a:t>Click to edit Master title style</a:t>
            </a:r>
          </a:p>
        </p:txBody>
      </p:sp>
      <p:sp>
        <p:nvSpPr>
          <p:cNvPr id="3" name="Picture Placeholder 2">
            <a:extLst>
              <a:ext uri="{FF2B5EF4-FFF2-40B4-BE49-F238E27FC236}">
                <a16:creationId xmlns:a16="http://schemas.microsoft.com/office/drawing/2014/main" id="{1F73E5C1-DB1B-9647-ACB6-97974EEDE699}"/>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Text Placeholder 3">
            <a:extLst>
              <a:ext uri="{FF2B5EF4-FFF2-40B4-BE49-F238E27FC236}">
                <a16:creationId xmlns:a16="http://schemas.microsoft.com/office/drawing/2014/main" id="{11B8D798-8F8E-1B40-A89D-36172C8AAC34}"/>
              </a:ext>
            </a:extLst>
          </p:cNvPr>
          <p:cNvSpPr>
            <a:spLocks noGrp="1"/>
          </p:cNvSpPr>
          <p:nvPr>
            <p:ph type="body" sz="half" idx="2"/>
          </p:nvPr>
        </p:nvSpPr>
        <p:spPr>
          <a:xfrm>
            <a:off x="720000" y="2057400"/>
            <a:ext cx="3960000" cy="3811588"/>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edit Master text styles</a:t>
            </a:r>
          </a:p>
        </p:txBody>
      </p:sp>
    </p:spTree>
    <p:extLst>
      <p:ext uri="{BB962C8B-B14F-4D97-AF65-F5344CB8AC3E}">
        <p14:creationId xmlns:p14="http://schemas.microsoft.com/office/powerpoint/2010/main" val="111223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4DACA532-58DF-7950-FC7A-E7698691272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8366" y="0"/>
            <a:ext cx="8869466" cy="6410325"/>
          </a:xfrm>
          <a:prstGeom prst="rect">
            <a:avLst/>
          </a:prstGeom>
        </p:spPr>
      </p:pic>
      <p:sp>
        <p:nvSpPr>
          <p:cNvPr id="6" name="Title 1">
            <a:extLst>
              <a:ext uri="{FF2B5EF4-FFF2-40B4-BE49-F238E27FC236}">
                <a16:creationId xmlns:a16="http://schemas.microsoft.com/office/drawing/2014/main" id="{9C385D34-FF51-98D7-C443-C8E939D98453}"/>
              </a:ext>
            </a:extLst>
          </p:cNvPr>
          <p:cNvSpPr>
            <a:spLocks noGrp="1"/>
          </p:cNvSpPr>
          <p:nvPr>
            <p:ph type="title"/>
          </p:nvPr>
        </p:nvSpPr>
        <p:spPr>
          <a:xfrm>
            <a:off x="3993039" y="898385"/>
            <a:ext cx="7800212" cy="720000"/>
          </a:xfrm>
        </p:spPr>
        <p:txBody>
          <a:bodyPr/>
          <a:lstStyle/>
          <a:p>
            <a:r>
              <a:rPr lang="en-GB" noProof="0" dirty="0"/>
              <a:t>Click to edit Master title style</a:t>
            </a:r>
          </a:p>
        </p:txBody>
      </p:sp>
      <p:sp>
        <p:nvSpPr>
          <p:cNvPr id="7" name="Text Placeholder 3">
            <a:extLst>
              <a:ext uri="{FF2B5EF4-FFF2-40B4-BE49-F238E27FC236}">
                <a16:creationId xmlns:a16="http://schemas.microsoft.com/office/drawing/2014/main" id="{380019B0-8179-2EFC-9688-24D1D15CE2AF}"/>
              </a:ext>
            </a:extLst>
          </p:cNvPr>
          <p:cNvSpPr>
            <a:spLocks noGrp="1"/>
          </p:cNvSpPr>
          <p:nvPr>
            <p:ph type="body" sz="half" idx="2"/>
          </p:nvPr>
        </p:nvSpPr>
        <p:spPr>
          <a:xfrm>
            <a:off x="3993039" y="2046718"/>
            <a:ext cx="7800212" cy="3811588"/>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edit Master text styles</a:t>
            </a:r>
          </a:p>
        </p:txBody>
      </p:sp>
    </p:spTree>
    <p:extLst>
      <p:ext uri="{BB962C8B-B14F-4D97-AF65-F5344CB8AC3E}">
        <p14:creationId xmlns:p14="http://schemas.microsoft.com/office/powerpoint/2010/main" val="317417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4" name="Picture 3" descr="A picture containing text, electronics&#10;&#10;Description automatically generated">
            <a:extLst>
              <a:ext uri="{FF2B5EF4-FFF2-40B4-BE49-F238E27FC236}">
                <a16:creationId xmlns:a16="http://schemas.microsoft.com/office/drawing/2014/main" id="{E3C14867-2DB9-81D5-6D21-802A31F17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66875"/>
            <a:ext cx="12192000" cy="4640086"/>
          </a:xfrm>
          <a:prstGeom prst="rect">
            <a:avLst/>
          </a:prstGeom>
        </p:spPr>
      </p:pic>
      <p:sp>
        <p:nvSpPr>
          <p:cNvPr id="6" name="Title 1">
            <a:extLst>
              <a:ext uri="{FF2B5EF4-FFF2-40B4-BE49-F238E27FC236}">
                <a16:creationId xmlns:a16="http://schemas.microsoft.com/office/drawing/2014/main" id="{9C385D34-FF51-98D7-C443-C8E939D98453}"/>
              </a:ext>
            </a:extLst>
          </p:cNvPr>
          <p:cNvSpPr>
            <a:spLocks noGrp="1"/>
          </p:cNvSpPr>
          <p:nvPr>
            <p:ph type="title"/>
          </p:nvPr>
        </p:nvSpPr>
        <p:spPr>
          <a:xfrm>
            <a:off x="557629" y="551040"/>
            <a:ext cx="7800212" cy="720000"/>
          </a:xfrm>
        </p:spPr>
        <p:txBody>
          <a:bodyPr/>
          <a:lstStyle/>
          <a:p>
            <a:r>
              <a:rPr lang="en-GB" noProof="0" dirty="0"/>
              <a:t>Click to edit Master title style</a:t>
            </a:r>
          </a:p>
        </p:txBody>
      </p:sp>
      <p:sp>
        <p:nvSpPr>
          <p:cNvPr id="7" name="Text Placeholder 3">
            <a:extLst>
              <a:ext uri="{FF2B5EF4-FFF2-40B4-BE49-F238E27FC236}">
                <a16:creationId xmlns:a16="http://schemas.microsoft.com/office/drawing/2014/main" id="{380019B0-8179-2EFC-9688-24D1D15CE2AF}"/>
              </a:ext>
            </a:extLst>
          </p:cNvPr>
          <p:cNvSpPr>
            <a:spLocks noGrp="1"/>
          </p:cNvSpPr>
          <p:nvPr>
            <p:ph type="body" sz="half" idx="2"/>
          </p:nvPr>
        </p:nvSpPr>
        <p:spPr>
          <a:xfrm>
            <a:off x="557629" y="2050991"/>
            <a:ext cx="5538371" cy="3811588"/>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edit Master text styles</a:t>
            </a:r>
          </a:p>
        </p:txBody>
      </p:sp>
    </p:spTree>
    <p:extLst>
      <p:ext uri="{BB962C8B-B14F-4D97-AF65-F5344CB8AC3E}">
        <p14:creationId xmlns:p14="http://schemas.microsoft.com/office/powerpoint/2010/main" val="61880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BA6F428C-E026-6566-A5D6-C98154383B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95450"/>
            <a:ext cx="12192000" cy="5200650"/>
          </a:xfrm>
          <a:prstGeom prst="rect">
            <a:avLst/>
          </a:prstGeom>
        </p:spPr>
      </p:pic>
      <p:sp>
        <p:nvSpPr>
          <p:cNvPr id="6" name="Title 1">
            <a:extLst>
              <a:ext uri="{FF2B5EF4-FFF2-40B4-BE49-F238E27FC236}">
                <a16:creationId xmlns:a16="http://schemas.microsoft.com/office/drawing/2014/main" id="{9C385D34-FF51-98D7-C443-C8E939D98453}"/>
              </a:ext>
            </a:extLst>
          </p:cNvPr>
          <p:cNvSpPr>
            <a:spLocks noGrp="1"/>
          </p:cNvSpPr>
          <p:nvPr>
            <p:ph type="title"/>
          </p:nvPr>
        </p:nvSpPr>
        <p:spPr>
          <a:xfrm>
            <a:off x="557629" y="551040"/>
            <a:ext cx="7800212" cy="720000"/>
          </a:xfrm>
        </p:spPr>
        <p:txBody>
          <a:bodyPr/>
          <a:lstStyle/>
          <a:p>
            <a:r>
              <a:rPr lang="en-GB" noProof="0" dirty="0"/>
              <a:t>Click to edit Master title style</a:t>
            </a:r>
          </a:p>
        </p:txBody>
      </p:sp>
      <p:sp>
        <p:nvSpPr>
          <p:cNvPr id="7" name="Text Placeholder 3">
            <a:extLst>
              <a:ext uri="{FF2B5EF4-FFF2-40B4-BE49-F238E27FC236}">
                <a16:creationId xmlns:a16="http://schemas.microsoft.com/office/drawing/2014/main" id="{380019B0-8179-2EFC-9688-24D1D15CE2AF}"/>
              </a:ext>
            </a:extLst>
          </p:cNvPr>
          <p:cNvSpPr>
            <a:spLocks noGrp="1"/>
          </p:cNvSpPr>
          <p:nvPr>
            <p:ph type="body" sz="half" idx="2"/>
          </p:nvPr>
        </p:nvSpPr>
        <p:spPr>
          <a:xfrm>
            <a:off x="557629" y="2050991"/>
            <a:ext cx="6629384" cy="3811588"/>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edit Master text styles</a:t>
            </a:r>
          </a:p>
        </p:txBody>
      </p:sp>
    </p:spTree>
    <p:extLst>
      <p:ext uri="{BB962C8B-B14F-4D97-AF65-F5344CB8AC3E}">
        <p14:creationId xmlns:p14="http://schemas.microsoft.com/office/powerpoint/2010/main" val="312997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385D34-FF51-98D7-C443-C8E939D98453}"/>
              </a:ext>
            </a:extLst>
          </p:cNvPr>
          <p:cNvSpPr>
            <a:spLocks noGrp="1"/>
          </p:cNvSpPr>
          <p:nvPr>
            <p:ph type="title"/>
          </p:nvPr>
        </p:nvSpPr>
        <p:spPr>
          <a:xfrm>
            <a:off x="557629" y="551040"/>
            <a:ext cx="7800212" cy="720000"/>
          </a:xfrm>
        </p:spPr>
        <p:txBody>
          <a:bodyPr/>
          <a:lstStyle/>
          <a:p>
            <a:r>
              <a:rPr lang="en-GB" noProof="0" dirty="0"/>
              <a:t>Click to edit Master title style</a:t>
            </a:r>
          </a:p>
        </p:txBody>
      </p:sp>
      <p:sp>
        <p:nvSpPr>
          <p:cNvPr id="7" name="Text Placeholder 3">
            <a:extLst>
              <a:ext uri="{FF2B5EF4-FFF2-40B4-BE49-F238E27FC236}">
                <a16:creationId xmlns:a16="http://schemas.microsoft.com/office/drawing/2014/main" id="{380019B0-8179-2EFC-9688-24D1D15CE2AF}"/>
              </a:ext>
            </a:extLst>
          </p:cNvPr>
          <p:cNvSpPr>
            <a:spLocks noGrp="1"/>
          </p:cNvSpPr>
          <p:nvPr>
            <p:ph type="body" sz="half" idx="2"/>
          </p:nvPr>
        </p:nvSpPr>
        <p:spPr>
          <a:xfrm>
            <a:off x="557629" y="2050991"/>
            <a:ext cx="6629384" cy="3811588"/>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edit Master text styles</a:t>
            </a:r>
          </a:p>
        </p:txBody>
      </p:sp>
      <p:pic>
        <p:nvPicPr>
          <p:cNvPr id="3" name="Picture 2" descr="Graphical user interface, text, application&#10;&#10;Description automatically generated">
            <a:extLst>
              <a:ext uri="{FF2B5EF4-FFF2-40B4-BE49-F238E27FC236}">
                <a16:creationId xmlns:a16="http://schemas.microsoft.com/office/drawing/2014/main" id="{B85073D5-2291-03AC-BD9A-D33069F942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752599"/>
            <a:ext cx="12192000" cy="5133975"/>
          </a:xfrm>
          <a:prstGeom prst="rect">
            <a:avLst/>
          </a:prstGeom>
        </p:spPr>
      </p:pic>
    </p:spTree>
    <p:extLst>
      <p:ext uri="{BB962C8B-B14F-4D97-AF65-F5344CB8AC3E}">
        <p14:creationId xmlns:p14="http://schemas.microsoft.com/office/powerpoint/2010/main" val="396132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2" name="Picture 1" descr="A person wearing a stethoscope around his neck&#10;&#10;Description automatically generated with low confidence">
            <a:extLst>
              <a:ext uri="{FF2B5EF4-FFF2-40B4-BE49-F238E27FC236}">
                <a16:creationId xmlns:a16="http://schemas.microsoft.com/office/drawing/2014/main" id="{973DA3B8-5493-5374-D0CA-19FC989BF1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939185"/>
          </a:xfrm>
          <a:prstGeom prst="rect">
            <a:avLst/>
          </a:prstGeom>
        </p:spPr>
      </p:pic>
      <p:sp>
        <p:nvSpPr>
          <p:cNvPr id="6" name="Title 1">
            <a:extLst>
              <a:ext uri="{FF2B5EF4-FFF2-40B4-BE49-F238E27FC236}">
                <a16:creationId xmlns:a16="http://schemas.microsoft.com/office/drawing/2014/main" id="{9C385D34-FF51-98D7-C443-C8E939D98453}"/>
              </a:ext>
            </a:extLst>
          </p:cNvPr>
          <p:cNvSpPr>
            <a:spLocks noGrp="1"/>
          </p:cNvSpPr>
          <p:nvPr>
            <p:ph type="title"/>
          </p:nvPr>
        </p:nvSpPr>
        <p:spPr>
          <a:xfrm>
            <a:off x="557629" y="551040"/>
            <a:ext cx="4330565" cy="720000"/>
          </a:xfrm>
        </p:spPr>
        <p:txBody>
          <a:bodyPr/>
          <a:lstStyle/>
          <a:p>
            <a:r>
              <a:rPr lang="en-GB" noProof="0" dirty="0"/>
              <a:t>Click to edit Master title style</a:t>
            </a:r>
          </a:p>
        </p:txBody>
      </p:sp>
      <p:sp>
        <p:nvSpPr>
          <p:cNvPr id="7" name="Text Placeholder 3">
            <a:extLst>
              <a:ext uri="{FF2B5EF4-FFF2-40B4-BE49-F238E27FC236}">
                <a16:creationId xmlns:a16="http://schemas.microsoft.com/office/drawing/2014/main" id="{380019B0-8179-2EFC-9688-24D1D15CE2AF}"/>
              </a:ext>
            </a:extLst>
          </p:cNvPr>
          <p:cNvSpPr>
            <a:spLocks noGrp="1"/>
          </p:cNvSpPr>
          <p:nvPr>
            <p:ph type="body" sz="half" idx="2"/>
          </p:nvPr>
        </p:nvSpPr>
        <p:spPr>
          <a:xfrm>
            <a:off x="557629" y="2050991"/>
            <a:ext cx="4091283" cy="3811588"/>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edit Master text styles</a:t>
            </a:r>
          </a:p>
        </p:txBody>
      </p:sp>
    </p:spTree>
    <p:extLst>
      <p:ext uri="{BB962C8B-B14F-4D97-AF65-F5344CB8AC3E}">
        <p14:creationId xmlns:p14="http://schemas.microsoft.com/office/powerpoint/2010/main" val="324011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D96D6-4C12-AC83-E06C-72439634C0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109EFD-4008-0ED4-D9B2-C3C3752B0C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0E290AC-7108-687E-F83E-533209F596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C356709-98F2-6D12-ED41-DFF6E3266D47}"/>
              </a:ext>
            </a:extLst>
          </p:cNvPr>
          <p:cNvSpPr>
            <a:spLocks noGrp="1"/>
          </p:cNvSpPr>
          <p:nvPr>
            <p:ph type="dt" sz="half" idx="10"/>
          </p:nvPr>
        </p:nvSpPr>
        <p:spPr/>
        <p:txBody>
          <a:bodyPr/>
          <a:lstStyle/>
          <a:p>
            <a:fld id="{B1DF7776-F5B0-4338-BB27-46A956071DEB}" type="datetimeFigureOut">
              <a:rPr lang="en-GB" smtClean="0"/>
              <a:t>11/12/2024</a:t>
            </a:fld>
            <a:endParaRPr lang="en-GB"/>
          </a:p>
        </p:txBody>
      </p:sp>
      <p:sp>
        <p:nvSpPr>
          <p:cNvPr id="6" name="Footer Placeholder 5">
            <a:extLst>
              <a:ext uri="{FF2B5EF4-FFF2-40B4-BE49-F238E27FC236}">
                <a16:creationId xmlns:a16="http://schemas.microsoft.com/office/drawing/2014/main" id="{44FEBB3A-AAA2-3217-1D71-1CAAF1AA2B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50B6E0-A2EC-A078-4322-584C419B891B}"/>
              </a:ext>
            </a:extLst>
          </p:cNvPr>
          <p:cNvSpPr>
            <a:spLocks noGrp="1"/>
          </p:cNvSpPr>
          <p:nvPr>
            <p:ph type="sldNum" sz="quarter" idx="12"/>
          </p:nvPr>
        </p:nvSpPr>
        <p:spPr/>
        <p:txBody>
          <a:bodyPr/>
          <a:lstStyle/>
          <a:p>
            <a:fld id="{151085C3-5701-4AEA-B220-6AC31F3CE671}" type="slidenum">
              <a:rPr lang="en-GB" smtClean="0"/>
              <a:t>‹#›</a:t>
            </a:fld>
            <a:endParaRPr lang="en-GB"/>
          </a:p>
        </p:txBody>
      </p:sp>
    </p:spTree>
    <p:extLst>
      <p:ext uri="{BB962C8B-B14F-4D97-AF65-F5344CB8AC3E}">
        <p14:creationId xmlns:p14="http://schemas.microsoft.com/office/powerpoint/2010/main" val="3087746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pic>
        <p:nvPicPr>
          <p:cNvPr id="3" name="Picture 2" descr="A close-up of a person writing on a piece of paper&#10;&#10;Description automatically generated with medium confidence">
            <a:extLst>
              <a:ext uri="{FF2B5EF4-FFF2-40B4-BE49-F238E27FC236}">
                <a16:creationId xmlns:a16="http://schemas.microsoft.com/office/drawing/2014/main" id="{6BB99F9E-BEF7-6FA2-B958-3D39C882E9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909276"/>
          </a:xfrm>
          <a:prstGeom prst="rect">
            <a:avLst/>
          </a:prstGeom>
        </p:spPr>
      </p:pic>
      <p:sp>
        <p:nvSpPr>
          <p:cNvPr id="6" name="Title 1">
            <a:extLst>
              <a:ext uri="{FF2B5EF4-FFF2-40B4-BE49-F238E27FC236}">
                <a16:creationId xmlns:a16="http://schemas.microsoft.com/office/drawing/2014/main" id="{9C385D34-FF51-98D7-C443-C8E939D98453}"/>
              </a:ext>
            </a:extLst>
          </p:cNvPr>
          <p:cNvSpPr>
            <a:spLocks noGrp="1"/>
          </p:cNvSpPr>
          <p:nvPr>
            <p:ph type="title"/>
          </p:nvPr>
        </p:nvSpPr>
        <p:spPr>
          <a:xfrm>
            <a:off x="557629" y="551040"/>
            <a:ext cx="4330565" cy="720000"/>
          </a:xfrm>
        </p:spPr>
        <p:txBody>
          <a:bodyPr/>
          <a:lstStyle/>
          <a:p>
            <a:r>
              <a:rPr lang="en-GB" noProof="0" dirty="0"/>
              <a:t>Click to edit Master title style</a:t>
            </a:r>
          </a:p>
        </p:txBody>
      </p:sp>
      <p:sp>
        <p:nvSpPr>
          <p:cNvPr id="7" name="Text Placeholder 3">
            <a:extLst>
              <a:ext uri="{FF2B5EF4-FFF2-40B4-BE49-F238E27FC236}">
                <a16:creationId xmlns:a16="http://schemas.microsoft.com/office/drawing/2014/main" id="{380019B0-8179-2EFC-9688-24D1D15CE2AF}"/>
              </a:ext>
            </a:extLst>
          </p:cNvPr>
          <p:cNvSpPr>
            <a:spLocks noGrp="1"/>
          </p:cNvSpPr>
          <p:nvPr>
            <p:ph type="body" sz="half" idx="2"/>
          </p:nvPr>
        </p:nvSpPr>
        <p:spPr>
          <a:xfrm>
            <a:off x="557629" y="2050991"/>
            <a:ext cx="4091283" cy="3811588"/>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a:t>Click to edit Master text styles</a:t>
            </a:r>
          </a:p>
        </p:txBody>
      </p:sp>
    </p:spTree>
    <p:extLst>
      <p:ext uri="{BB962C8B-B14F-4D97-AF65-F5344CB8AC3E}">
        <p14:creationId xmlns:p14="http://schemas.microsoft.com/office/powerpoint/2010/main" val="309882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43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598B9A95-80BC-AFFE-7F47-B470C85EF1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69876"/>
            <a:ext cx="12192000" cy="4922377"/>
          </a:xfrm>
          <a:prstGeom prst="rect">
            <a:avLst/>
          </a:prstGeom>
        </p:spPr>
      </p:pic>
      <p:sp>
        <p:nvSpPr>
          <p:cNvPr id="2" name="Title 1">
            <a:extLst>
              <a:ext uri="{FF2B5EF4-FFF2-40B4-BE49-F238E27FC236}">
                <a16:creationId xmlns:a16="http://schemas.microsoft.com/office/drawing/2014/main" id="{52A207A6-7CD5-954D-A612-5BFAB12CF186}"/>
              </a:ext>
            </a:extLst>
          </p:cNvPr>
          <p:cNvSpPr>
            <a:spLocks noGrp="1"/>
          </p:cNvSpPr>
          <p:nvPr>
            <p:ph type="title"/>
          </p:nvPr>
        </p:nvSpPr>
        <p:spPr/>
        <p:txBody>
          <a:bodyPr/>
          <a:lstStyle/>
          <a:p>
            <a:r>
              <a:rPr lang="en-GB" noProof="0"/>
              <a:t>Click to edit Master title style</a:t>
            </a:r>
          </a:p>
        </p:txBody>
      </p:sp>
      <p:sp>
        <p:nvSpPr>
          <p:cNvPr id="3" name="Content Placeholder 2">
            <a:extLst>
              <a:ext uri="{FF2B5EF4-FFF2-40B4-BE49-F238E27FC236}">
                <a16:creationId xmlns:a16="http://schemas.microsoft.com/office/drawing/2014/main" id="{529B0AE7-356A-DD44-B6E0-E22566E49118}"/>
              </a:ext>
            </a:extLst>
          </p:cNvPr>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4593049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250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descr="A picture containing food, dessert&#10;&#10;Description automatically generated">
            <a:extLst>
              <a:ext uri="{FF2B5EF4-FFF2-40B4-BE49-F238E27FC236}">
                <a16:creationId xmlns:a16="http://schemas.microsoft.com/office/drawing/2014/main" id="{2AC258D2-A398-DBFF-2A78-2FE37EDAEF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4BC2A85-C956-3E1E-B9D9-E16C696BD15F}"/>
              </a:ext>
            </a:extLst>
          </p:cNvPr>
          <p:cNvSpPr>
            <a:spLocks noGrp="1"/>
          </p:cNvSpPr>
          <p:nvPr>
            <p:ph type="title"/>
          </p:nvPr>
        </p:nvSpPr>
        <p:spPr>
          <a:xfrm>
            <a:off x="720001" y="360000"/>
            <a:ext cx="4082736" cy="720000"/>
          </a:xfrm>
        </p:spPr>
        <p:txBody>
          <a:bodyPr/>
          <a:lstStyle/>
          <a:p>
            <a:r>
              <a:rPr lang="en-US" dirty="0"/>
              <a:t>Click to edit </a:t>
            </a:r>
            <a:r>
              <a:rPr lang="en-GB" noProof="0" dirty="0"/>
              <a:t>Master</a:t>
            </a:r>
            <a:r>
              <a:rPr lang="en-US" dirty="0"/>
              <a:t> title style</a:t>
            </a:r>
          </a:p>
        </p:txBody>
      </p:sp>
      <p:sp>
        <p:nvSpPr>
          <p:cNvPr id="4" name="Content Placeholder 3">
            <a:extLst>
              <a:ext uri="{FF2B5EF4-FFF2-40B4-BE49-F238E27FC236}">
                <a16:creationId xmlns:a16="http://schemas.microsoft.com/office/drawing/2014/main" id="{1D0DE8C0-95B9-09EB-038D-9379F4477E73}"/>
              </a:ext>
            </a:extLst>
          </p:cNvPr>
          <p:cNvSpPr>
            <a:spLocks noGrp="1"/>
          </p:cNvSpPr>
          <p:nvPr>
            <p:ph sz="half" idx="2"/>
          </p:nvPr>
        </p:nvSpPr>
        <p:spPr>
          <a:xfrm>
            <a:off x="720000" y="1657371"/>
            <a:ext cx="4082736" cy="4350322"/>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946357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D470D00D-0902-9264-BDC3-EBC4051FBF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306654" y="1825626"/>
            <a:ext cx="4885346" cy="4489716"/>
          </a:xfrm>
          <a:prstGeom prst="rect">
            <a:avLst/>
          </a:prstGeom>
        </p:spPr>
      </p:pic>
      <p:sp>
        <p:nvSpPr>
          <p:cNvPr id="2" name="Title 1">
            <a:extLst>
              <a:ext uri="{FF2B5EF4-FFF2-40B4-BE49-F238E27FC236}">
                <a16:creationId xmlns:a16="http://schemas.microsoft.com/office/drawing/2014/main" id="{B6E4D61E-1D86-6645-A623-0AC734D5F5C6}"/>
              </a:ext>
            </a:extLst>
          </p:cNvPr>
          <p:cNvSpPr>
            <a:spLocks noGrp="1"/>
          </p:cNvSpPr>
          <p:nvPr>
            <p:ph type="title"/>
          </p:nvPr>
        </p:nvSpPr>
        <p:spPr>
          <a:xfrm>
            <a:off x="720000" y="360000"/>
            <a:ext cx="7920000" cy="720000"/>
          </a:xfrm>
        </p:spPr>
        <p:txBody>
          <a:bodyPr/>
          <a:lstStyle/>
          <a:p>
            <a:r>
              <a:rPr lang="en-GB" noProof="0" dirty="0"/>
              <a:t>Click to edit Master title style</a:t>
            </a:r>
          </a:p>
        </p:txBody>
      </p:sp>
      <p:sp>
        <p:nvSpPr>
          <p:cNvPr id="3" name="Content Placeholder 2">
            <a:extLst>
              <a:ext uri="{FF2B5EF4-FFF2-40B4-BE49-F238E27FC236}">
                <a16:creationId xmlns:a16="http://schemas.microsoft.com/office/drawing/2014/main" id="{4E98A65C-644E-5640-B5CD-4C7A1A3A01F6}"/>
              </a:ext>
            </a:extLst>
          </p:cNvPr>
          <p:cNvSpPr>
            <a:spLocks noGrp="1"/>
          </p:cNvSpPr>
          <p:nvPr>
            <p:ph sz="half" idx="1"/>
          </p:nvPr>
        </p:nvSpPr>
        <p:spPr>
          <a:xfrm>
            <a:off x="720000" y="1825625"/>
            <a:ext cx="5180400" cy="435133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6297155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5" name="Picture 4" descr="Teams&#10;&#10;Description automatically generated with medium confidence">
            <a:extLst>
              <a:ext uri="{FF2B5EF4-FFF2-40B4-BE49-F238E27FC236}">
                <a16:creationId xmlns:a16="http://schemas.microsoft.com/office/drawing/2014/main" id="{4DE3BCDE-D86A-F637-FA26-E4109BCC36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00658" y="1914258"/>
            <a:ext cx="4791342" cy="4187439"/>
          </a:xfrm>
          <a:prstGeom prst="rect">
            <a:avLst/>
          </a:prstGeom>
        </p:spPr>
      </p:pic>
      <p:sp>
        <p:nvSpPr>
          <p:cNvPr id="2" name="Title 1">
            <a:extLst>
              <a:ext uri="{FF2B5EF4-FFF2-40B4-BE49-F238E27FC236}">
                <a16:creationId xmlns:a16="http://schemas.microsoft.com/office/drawing/2014/main" id="{B6E4D61E-1D86-6645-A623-0AC734D5F5C6}"/>
              </a:ext>
            </a:extLst>
          </p:cNvPr>
          <p:cNvSpPr>
            <a:spLocks noGrp="1"/>
          </p:cNvSpPr>
          <p:nvPr>
            <p:ph type="title"/>
          </p:nvPr>
        </p:nvSpPr>
        <p:spPr>
          <a:xfrm>
            <a:off x="720000" y="360000"/>
            <a:ext cx="7920000" cy="720000"/>
          </a:xfrm>
        </p:spPr>
        <p:txBody>
          <a:bodyPr/>
          <a:lstStyle/>
          <a:p>
            <a:r>
              <a:rPr lang="en-GB" noProof="0" dirty="0"/>
              <a:t>Click to edit Master title style</a:t>
            </a:r>
          </a:p>
        </p:txBody>
      </p:sp>
      <p:sp>
        <p:nvSpPr>
          <p:cNvPr id="3" name="Content Placeholder 2">
            <a:extLst>
              <a:ext uri="{FF2B5EF4-FFF2-40B4-BE49-F238E27FC236}">
                <a16:creationId xmlns:a16="http://schemas.microsoft.com/office/drawing/2014/main" id="{4E98A65C-644E-5640-B5CD-4C7A1A3A01F6}"/>
              </a:ext>
            </a:extLst>
          </p:cNvPr>
          <p:cNvSpPr>
            <a:spLocks noGrp="1"/>
          </p:cNvSpPr>
          <p:nvPr>
            <p:ph sz="half" idx="1"/>
          </p:nvPr>
        </p:nvSpPr>
        <p:spPr>
          <a:xfrm>
            <a:off x="720000" y="1825625"/>
            <a:ext cx="5180400" cy="435133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9261020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779C75BB-2141-B124-644E-D15580C1056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34840" y="1825625"/>
            <a:ext cx="4757159" cy="4164978"/>
          </a:xfrm>
          <a:prstGeom prst="rect">
            <a:avLst/>
          </a:prstGeom>
        </p:spPr>
      </p:pic>
      <p:sp>
        <p:nvSpPr>
          <p:cNvPr id="2" name="Title 1">
            <a:extLst>
              <a:ext uri="{FF2B5EF4-FFF2-40B4-BE49-F238E27FC236}">
                <a16:creationId xmlns:a16="http://schemas.microsoft.com/office/drawing/2014/main" id="{B6E4D61E-1D86-6645-A623-0AC734D5F5C6}"/>
              </a:ext>
            </a:extLst>
          </p:cNvPr>
          <p:cNvSpPr>
            <a:spLocks noGrp="1"/>
          </p:cNvSpPr>
          <p:nvPr>
            <p:ph type="title"/>
          </p:nvPr>
        </p:nvSpPr>
        <p:spPr>
          <a:xfrm>
            <a:off x="720000" y="360000"/>
            <a:ext cx="7920000" cy="720000"/>
          </a:xfrm>
        </p:spPr>
        <p:txBody>
          <a:bodyPr/>
          <a:lstStyle/>
          <a:p>
            <a:r>
              <a:rPr lang="en-GB" noProof="0" dirty="0"/>
              <a:t>Click to edit Master title style</a:t>
            </a:r>
          </a:p>
        </p:txBody>
      </p:sp>
      <p:sp>
        <p:nvSpPr>
          <p:cNvPr id="3" name="Content Placeholder 2">
            <a:extLst>
              <a:ext uri="{FF2B5EF4-FFF2-40B4-BE49-F238E27FC236}">
                <a16:creationId xmlns:a16="http://schemas.microsoft.com/office/drawing/2014/main" id="{4E98A65C-644E-5640-B5CD-4C7A1A3A01F6}"/>
              </a:ext>
            </a:extLst>
          </p:cNvPr>
          <p:cNvSpPr>
            <a:spLocks noGrp="1"/>
          </p:cNvSpPr>
          <p:nvPr>
            <p:ph sz="half" idx="1"/>
          </p:nvPr>
        </p:nvSpPr>
        <p:spPr>
          <a:xfrm>
            <a:off x="720000" y="1825625"/>
            <a:ext cx="5180400" cy="435133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013529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CFE6FBFC-5424-20CF-13C2-851436F07D2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0000" y="1792259"/>
            <a:ext cx="4711960" cy="4467093"/>
          </a:xfrm>
          <a:prstGeom prst="rect">
            <a:avLst/>
          </a:prstGeom>
        </p:spPr>
      </p:pic>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720000" y="360000"/>
            <a:ext cx="7800212" cy="720000"/>
          </a:xfrm>
        </p:spPr>
        <p:txBody>
          <a:bodyPr/>
          <a:lstStyle/>
          <a:p>
            <a:r>
              <a:rPr lang="en-GB" noProof="0" dirty="0"/>
              <a:t>Click to edit Master title style</a:t>
            </a:r>
          </a:p>
        </p:txBody>
      </p:sp>
      <p:sp>
        <p:nvSpPr>
          <p:cNvPr id="3" name="Text Placeholder 2">
            <a:extLst>
              <a:ext uri="{FF2B5EF4-FFF2-40B4-BE49-F238E27FC236}">
                <a16:creationId xmlns:a16="http://schemas.microsoft.com/office/drawing/2014/main" id="{1737FBD5-8142-404E-8190-CA27EE2F905E}"/>
              </a:ext>
            </a:extLst>
          </p:cNvPr>
          <p:cNvSpPr>
            <a:spLocks noGrp="1"/>
          </p:cNvSpPr>
          <p:nvPr>
            <p:ph type="body" idx="1"/>
          </p:nvPr>
        </p:nvSpPr>
        <p:spPr>
          <a:xfrm>
            <a:off x="5431960" y="1527339"/>
            <a:ext cx="6040040" cy="720000"/>
          </a:xfrm>
        </p:spPr>
        <p:txBody>
          <a:bodyPr anchor="b">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4" name="Content Placeholder 3">
            <a:extLst>
              <a:ext uri="{FF2B5EF4-FFF2-40B4-BE49-F238E27FC236}">
                <a16:creationId xmlns:a16="http://schemas.microsoft.com/office/drawing/2014/main" id="{E5010E7B-06C2-A64C-A212-AFE7D7227B01}"/>
              </a:ext>
            </a:extLst>
          </p:cNvPr>
          <p:cNvSpPr>
            <a:spLocks noGrp="1"/>
          </p:cNvSpPr>
          <p:nvPr>
            <p:ph sz="half" idx="2"/>
          </p:nvPr>
        </p:nvSpPr>
        <p:spPr>
          <a:xfrm>
            <a:off x="5431960" y="2351251"/>
            <a:ext cx="6040040" cy="368458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0769325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720000" y="360000"/>
            <a:ext cx="7800212" cy="720000"/>
          </a:xfrm>
        </p:spPr>
        <p:txBody>
          <a:bodyPr/>
          <a:lstStyle/>
          <a:p>
            <a:r>
              <a:rPr lang="en-GB" noProof="0" dirty="0"/>
              <a:t>Click to edit Master title style</a:t>
            </a:r>
          </a:p>
        </p:txBody>
      </p:sp>
      <p:pic>
        <p:nvPicPr>
          <p:cNvPr id="6" name="Picture 5" descr="A picture containing shape&#10;&#10;Description automatically generated">
            <a:extLst>
              <a:ext uri="{FF2B5EF4-FFF2-40B4-BE49-F238E27FC236}">
                <a16:creationId xmlns:a16="http://schemas.microsoft.com/office/drawing/2014/main" id="{5B9C10A2-D5C2-37E6-BA70-26F41FB130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81115" y="1493156"/>
            <a:ext cx="3172338" cy="3178235"/>
          </a:xfrm>
          <a:prstGeom prst="rect">
            <a:avLst/>
          </a:prstGeom>
        </p:spPr>
      </p:pic>
      <p:sp>
        <p:nvSpPr>
          <p:cNvPr id="7" name="Text Placeholder 2">
            <a:extLst>
              <a:ext uri="{FF2B5EF4-FFF2-40B4-BE49-F238E27FC236}">
                <a16:creationId xmlns:a16="http://schemas.microsoft.com/office/drawing/2014/main" id="{D83B21FD-CADD-4A03-0B7C-3B7E6D6D337D}"/>
              </a:ext>
            </a:extLst>
          </p:cNvPr>
          <p:cNvSpPr>
            <a:spLocks noGrp="1"/>
          </p:cNvSpPr>
          <p:nvPr>
            <p:ph type="body" idx="1"/>
          </p:nvPr>
        </p:nvSpPr>
        <p:spPr>
          <a:xfrm>
            <a:off x="5431960" y="1527339"/>
            <a:ext cx="6040040" cy="720000"/>
          </a:xfrm>
        </p:spPr>
        <p:txBody>
          <a:bodyPr anchor="b">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8" name="Content Placeholder 3">
            <a:extLst>
              <a:ext uri="{FF2B5EF4-FFF2-40B4-BE49-F238E27FC236}">
                <a16:creationId xmlns:a16="http://schemas.microsoft.com/office/drawing/2014/main" id="{BA34EA9F-FE21-DE54-2C18-67C695FC17E6}"/>
              </a:ext>
            </a:extLst>
          </p:cNvPr>
          <p:cNvSpPr>
            <a:spLocks noGrp="1"/>
          </p:cNvSpPr>
          <p:nvPr>
            <p:ph sz="half" idx="2"/>
          </p:nvPr>
        </p:nvSpPr>
        <p:spPr>
          <a:xfrm>
            <a:off x="5431960" y="2351251"/>
            <a:ext cx="6040040" cy="368458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112197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D517-570B-1591-9478-9076A1D287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519C6B-86DB-F9DE-5A6F-3F98F579A5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BD08CB-927B-FD3A-61D1-3835DF1699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BCB802-EAA0-73E9-7093-BE86B1D115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C71DCC-4BB7-49F1-6817-71E8822894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56EFBE-0B52-0527-00B6-49DCF8E3EE19}"/>
              </a:ext>
            </a:extLst>
          </p:cNvPr>
          <p:cNvSpPr>
            <a:spLocks noGrp="1"/>
          </p:cNvSpPr>
          <p:nvPr>
            <p:ph type="dt" sz="half" idx="10"/>
          </p:nvPr>
        </p:nvSpPr>
        <p:spPr/>
        <p:txBody>
          <a:bodyPr/>
          <a:lstStyle/>
          <a:p>
            <a:fld id="{B1DF7776-F5B0-4338-BB27-46A956071DEB}" type="datetimeFigureOut">
              <a:rPr lang="en-GB" smtClean="0"/>
              <a:t>11/12/2024</a:t>
            </a:fld>
            <a:endParaRPr lang="en-GB"/>
          </a:p>
        </p:txBody>
      </p:sp>
      <p:sp>
        <p:nvSpPr>
          <p:cNvPr id="8" name="Footer Placeholder 7">
            <a:extLst>
              <a:ext uri="{FF2B5EF4-FFF2-40B4-BE49-F238E27FC236}">
                <a16:creationId xmlns:a16="http://schemas.microsoft.com/office/drawing/2014/main" id="{71C31854-DDC3-8DD1-0B21-003AF80366E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F616E4-FAED-1217-CF1F-59862F7D07CE}"/>
              </a:ext>
            </a:extLst>
          </p:cNvPr>
          <p:cNvSpPr>
            <a:spLocks noGrp="1"/>
          </p:cNvSpPr>
          <p:nvPr>
            <p:ph type="sldNum" sz="quarter" idx="12"/>
          </p:nvPr>
        </p:nvSpPr>
        <p:spPr/>
        <p:txBody>
          <a:bodyPr/>
          <a:lstStyle/>
          <a:p>
            <a:fld id="{151085C3-5701-4AEA-B220-6AC31F3CE671}" type="slidenum">
              <a:rPr lang="en-GB" smtClean="0"/>
              <a:t>‹#›</a:t>
            </a:fld>
            <a:endParaRPr lang="en-GB"/>
          </a:p>
        </p:txBody>
      </p:sp>
    </p:spTree>
    <p:extLst>
      <p:ext uri="{BB962C8B-B14F-4D97-AF65-F5344CB8AC3E}">
        <p14:creationId xmlns:p14="http://schemas.microsoft.com/office/powerpoint/2010/main" val="23070648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720000" y="360000"/>
            <a:ext cx="7800212" cy="720000"/>
          </a:xfrm>
        </p:spPr>
        <p:txBody>
          <a:bodyPr/>
          <a:lstStyle/>
          <a:p>
            <a:r>
              <a:rPr lang="en-GB" noProof="0" dirty="0"/>
              <a:t>Click to edit Master title style</a:t>
            </a:r>
          </a:p>
        </p:txBody>
      </p:sp>
      <p:pic>
        <p:nvPicPr>
          <p:cNvPr id="6" name="Picture 5" descr="A picture containing text&#10;&#10;Description automatically generated">
            <a:extLst>
              <a:ext uri="{FF2B5EF4-FFF2-40B4-BE49-F238E27FC236}">
                <a16:creationId xmlns:a16="http://schemas.microsoft.com/office/drawing/2014/main" id="{0F68AA49-E1CD-4361-2DB8-6E2B9A730CE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74721" y="1555334"/>
            <a:ext cx="4671913" cy="4341263"/>
          </a:xfrm>
          <a:prstGeom prst="rect">
            <a:avLst/>
          </a:prstGeom>
        </p:spPr>
      </p:pic>
      <p:sp>
        <p:nvSpPr>
          <p:cNvPr id="8" name="Text Placeholder 2">
            <a:extLst>
              <a:ext uri="{FF2B5EF4-FFF2-40B4-BE49-F238E27FC236}">
                <a16:creationId xmlns:a16="http://schemas.microsoft.com/office/drawing/2014/main" id="{94C90D38-45A3-2AD4-0AC6-CBC11410F058}"/>
              </a:ext>
            </a:extLst>
          </p:cNvPr>
          <p:cNvSpPr>
            <a:spLocks noGrp="1"/>
          </p:cNvSpPr>
          <p:nvPr>
            <p:ph type="body" idx="1"/>
          </p:nvPr>
        </p:nvSpPr>
        <p:spPr>
          <a:xfrm>
            <a:off x="5431960" y="1527339"/>
            <a:ext cx="6040040" cy="720000"/>
          </a:xfrm>
        </p:spPr>
        <p:txBody>
          <a:bodyPr anchor="b">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9" name="Content Placeholder 3">
            <a:extLst>
              <a:ext uri="{FF2B5EF4-FFF2-40B4-BE49-F238E27FC236}">
                <a16:creationId xmlns:a16="http://schemas.microsoft.com/office/drawing/2014/main" id="{A3CF0E64-B76B-E083-DE6E-AA85BE3B8C4D}"/>
              </a:ext>
            </a:extLst>
          </p:cNvPr>
          <p:cNvSpPr>
            <a:spLocks noGrp="1"/>
          </p:cNvSpPr>
          <p:nvPr>
            <p:ph sz="half" idx="2"/>
          </p:nvPr>
        </p:nvSpPr>
        <p:spPr>
          <a:xfrm>
            <a:off x="5431960" y="2351251"/>
            <a:ext cx="6040040" cy="368458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515492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720000" y="360000"/>
            <a:ext cx="7800212" cy="720000"/>
          </a:xfrm>
        </p:spPr>
        <p:txBody>
          <a:bodyPr/>
          <a:lstStyle/>
          <a:p>
            <a:r>
              <a:rPr lang="en-GB" noProof="0" dirty="0"/>
              <a:t>Click to edit Master title style</a:t>
            </a:r>
          </a:p>
        </p:txBody>
      </p:sp>
      <p:pic>
        <p:nvPicPr>
          <p:cNvPr id="6" name="Picture 5">
            <a:extLst>
              <a:ext uri="{FF2B5EF4-FFF2-40B4-BE49-F238E27FC236}">
                <a16:creationId xmlns:a16="http://schemas.microsoft.com/office/drawing/2014/main" id="{D4A456B1-271D-4BEF-4069-2442B9952E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0000" y="1527338"/>
            <a:ext cx="4100312" cy="4155615"/>
          </a:xfrm>
          <a:prstGeom prst="rect">
            <a:avLst/>
          </a:prstGeom>
        </p:spPr>
      </p:pic>
      <p:sp>
        <p:nvSpPr>
          <p:cNvPr id="7" name="Text Placeholder 2">
            <a:extLst>
              <a:ext uri="{FF2B5EF4-FFF2-40B4-BE49-F238E27FC236}">
                <a16:creationId xmlns:a16="http://schemas.microsoft.com/office/drawing/2014/main" id="{889FD089-181F-5891-2362-B5E9404F9A0B}"/>
              </a:ext>
            </a:extLst>
          </p:cNvPr>
          <p:cNvSpPr>
            <a:spLocks noGrp="1"/>
          </p:cNvSpPr>
          <p:nvPr>
            <p:ph type="body" idx="1"/>
          </p:nvPr>
        </p:nvSpPr>
        <p:spPr>
          <a:xfrm>
            <a:off x="5431960" y="1527339"/>
            <a:ext cx="6040040" cy="720000"/>
          </a:xfrm>
        </p:spPr>
        <p:txBody>
          <a:bodyPr anchor="b">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8" name="Content Placeholder 3">
            <a:extLst>
              <a:ext uri="{FF2B5EF4-FFF2-40B4-BE49-F238E27FC236}">
                <a16:creationId xmlns:a16="http://schemas.microsoft.com/office/drawing/2014/main" id="{99552C7C-132B-1FA0-4AE5-FD7E6D8BD03E}"/>
              </a:ext>
            </a:extLst>
          </p:cNvPr>
          <p:cNvSpPr>
            <a:spLocks noGrp="1"/>
          </p:cNvSpPr>
          <p:nvPr>
            <p:ph sz="half" idx="2"/>
          </p:nvPr>
        </p:nvSpPr>
        <p:spPr>
          <a:xfrm>
            <a:off x="5431960" y="2351251"/>
            <a:ext cx="6040040" cy="368458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4255281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5A2C52C1-D4C9-54B1-0386-7D6C22DEEF7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56374"/>
            <a:ext cx="3572142" cy="6241626"/>
          </a:xfrm>
          <a:prstGeom prst="rect">
            <a:avLst/>
          </a:prstGeom>
        </p:spPr>
      </p:pic>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3839215" y="607828"/>
            <a:ext cx="7800212" cy="720000"/>
          </a:xfrm>
        </p:spPr>
        <p:txBody>
          <a:bodyPr/>
          <a:lstStyle/>
          <a:p>
            <a:r>
              <a:rPr lang="en-GB" noProof="0" dirty="0"/>
              <a:t>Click to edit Master title style</a:t>
            </a:r>
          </a:p>
        </p:txBody>
      </p:sp>
      <p:sp>
        <p:nvSpPr>
          <p:cNvPr id="3" name="Text Placeholder 2">
            <a:extLst>
              <a:ext uri="{FF2B5EF4-FFF2-40B4-BE49-F238E27FC236}">
                <a16:creationId xmlns:a16="http://schemas.microsoft.com/office/drawing/2014/main" id="{1737FBD5-8142-404E-8190-CA27EE2F905E}"/>
              </a:ext>
            </a:extLst>
          </p:cNvPr>
          <p:cNvSpPr>
            <a:spLocks noGrp="1"/>
          </p:cNvSpPr>
          <p:nvPr>
            <p:ph type="body" idx="1"/>
          </p:nvPr>
        </p:nvSpPr>
        <p:spPr>
          <a:xfrm>
            <a:off x="3839215" y="1756405"/>
            <a:ext cx="7800214" cy="720000"/>
          </a:xfrm>
        </p:spPr>
        <p:txBody>
          <a:bodyPr anchor="b">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4" name="Content Placeholder 3">
            <a:extLst>
              <a:ext uri="{FF2B5EF4-FFF2-40B4-BE49-F238E27FC236}">
                <a16:creationId xmlns:a16="http://schemas.microsoft.com/office/drawing/2014/main" id="{E5010E7B-06C2-A64C-A212-AFE7D7227B01}"/>
              </a:ext>
            </a:extLst>
          </p:cNvPr>
          <p:cNvSpPr>
            <a:spLocks noGrp="1"/>
          </p:cNvSpPr>
          <p:nvPr>
            <p:ph sz="half" idx="2"/>
          </p:nvPr>
        </p:nvSpPr>
        <p:spPr>
          <a:xfrm>
            <a:off x="3839215" y="2580317"/>
            <a:ext cx="7800211" cy="368458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965715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3839215" y="607828"/>
            <a:ext cx="7800212" cy="720000"/>
          </a:xfrm>
        </p:spPr>
        <p:txBody>
          <a:bodyPr/>
          <a:lstStyle/>
          <a:p>
            <a:r>
              <a:rPr lang="en-GB" noProof="0" dirty="0"/>
              <a:t>Click to edit Master title style</a:t>
            </a:r>
          </a:p>
        </p:txBody>
      </p:sp>
      <p:sp>
        <p:nvSpPr>
          <p:cNvPr id="3" name="Text Placeholder 2">
            <a:extLst>
              <a:ext uri="{FF2B5EF4-FFF2-40B4-BE49-F238E27FC236}">
                <a16:creationId xmlns:a16="http://schemas.microsoft.com/office/drawing/2014/main" id="{1737FBD5-8142-404E-8190-CA27EE2F905E}"/>
              </a:ext>
            </a:extLst>
          </p:cNvPr>
          <p:cNvSpPr>
            <a:spLocks noGrp="1"/>
          </p:cNvSpPr>
          <p:nvPr>
            <p:ph type="body" idx="1"/>
          </p:nvPr>
        </p:nvSpPr>
        <p:spPr>
          <a:xfrm>
            <a:off x="3839215" y="1756405"/>
            <a:ext cx="7800214" cy="720000"/>
          </a:xfrm>
        </p:spPr>
        <p:txBody>
          <a:bodyPr anchor="b">
            <a:norm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4" name="Content Placeholder 3">
            <a:extLst>
              <a:ext uri="{FF2B5EF4-FFF2-40B4-BE49-F238E27FC236}">
                <a16:creationId xmlns:a16="http://schemas.microsoft.com/office/drawing/2014/main" id="{E5010E7B-06C2-A64C-A212-AFE7D7227B01}"/>
              </a:ext>
            </a:extLst>
          </p:cNvPr>
          <p:cNvSpPr>
            <a:spLocks noGrp="1"/>
          </p:cNvSpPr>
          <p:nvPr>
            <p:ph sz="half" idx="2"/>
          </p:nvPr>
        </p:nvSpPr>
        <p:spPr>
          <a:xfrm>
            <a:off x="3839215" y="2580317"/>
            <a:ext cx="7800211" cy="3684588"/>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6" name="Picture 5" descr="A picture containing text&#10;&#10;Description automatically generated">
            <a:extLst>
              <a:ext uri="{FF2B5EF4-FFF2-40B4-BE49-F238E27FC236}">
                <a16:creationId xmlns:a16="http://schemas.microsoft.com/office/drawing/2014/main" id="{47952946-51C2-FD5A-E452-CA25EF4CF8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16194"/>
            <a:ext cx="3435409" cy="6127335"/>
          </a:xfrm>
          <a:prstGeom prst="rect">
            <a:avLst/>
          </a:prstGeom>
        </p:spPr>
      </p:pic>
    </p:spTree>
    <p:extLst>
      <p:ext uri="{BB962C8B-B14F-4D97-AF65-F5344CB8AC3E}">
        <p14:creationId xmlns:p14="http://schemas.microsoft.com/office/powerpoint/2010/main" val="1862112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05F0A2D-80F6-9FB7-B0D6-1411C99A13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20299" y="2315910"/>
            <a:ext cx="3572142" cy="4542090"/>
          </a:xfrm>
          <a:prstGeom prst="rect">
            <a:avLst/>
          </a:prstGeom>
        </p:spPr>
      </p:pic>
      <p:sp>
        <p:nvSpPr>
          <p:cNvPr id="2" name="Title 1">
            <a:extLst>
              <a:ext uri="{FF2B5EF4-FFF2-40B4-BE49-F238E27FC236}">
                <a16:creationId xmlns:a16="http://schemas.microsoft.com/office/drawing/2014/main" id="{F853181B-ACBF-744C-9ECE-0140E3B8EAE5}"/>
              </a:ext>
            </a:extLst>
          </p:cNvPr>
          <p:cNvSpPr>
            <a:spLocks noGrp="1"/>
          </p:cNvSpPr>
          <p:nvPr>
            <p:ph type="title"/>
          </p:nvPr>
        </p:nvSpPr>
        <p:spPr>
          <a:xfrm>
            <a:off x="720000" y="360000"/>
            <a:ext cx="7920000" cy="720000"/>
          </a:xfrm>
        </p:spPr>
        <p:txBody>
          <a:bodyPr/>
          <a:lstStyle/>
          <a:p>
            <a:r>
              <a:rPr lang="en-US" dirty="0"/>
              <a:t>Click to edit </a:t>
            </a:r>
            <a:r>
              <a:rPr lang="en-GB" noProof="0" dirty="0"/>
              <a:t>Master</a:t>
            </a:r>
            <a:r>
              <a:rPr lang="en-US" dirty="0"/>
              <a:t> title style</a:t>
            </a:r>
          </a:p>
        </p:txBody>
      </p:sp>
      <p:sp>
        <p:nvSpPr>
          <p:cNvPr id="4" name="Content Placeholder 3">
            <a:extLst>
              <a:ext uri="{FF2B5EF4-FFF2-40B4-BE49-F238E27FC236}">
                <a16:creationId xmlns:a16="http://schemas.microsoft.com/office/drawing/2014/main" id="{2C30DC88-2309-4EE5-8915-A33A99EE7CEA}"/>
              </a:ext>
            </a:extLst>
          </p:cNvPr>
          <p:cNvSpPr>
            <a:spLocks noGrp="1"/>
          </p:cNvSpPr>
          <p:nvPr>
            <p:ph sz="half" idx="2"/>
          </p:nvPr>
        </p:nvSpPr>
        <p:spPr>
          <a:xfrm>
            <a:off x="720000" y="1657371"/>
            <a:ext cx="6381555" cy="4350322"/>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331717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E70F70A6-DA60-20AE-97FD-E33F9B7F57A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981914" y="2204815"/>
            <a:ext cx="5210086" cy="4119074"/>
          </a:xfrm>
          <a:prstGeom prst="rect">
            <a:avLst/>
          </a:prstGeom>
        </p:spPr>
      </p:pic>
      <p:sp>
        <p:nvSpPr>
          <p:cNvPr id="2" name="Title 1">
            <a:extLst>
              <a:ext uri="{FF2B5EF4-FFF2-40B4-BE49-F238E27FC236}">
                <a16:creationId xmlns:a16="http://schemas.microsoft.com/office/drawing/2014/main" id="{F853181B-ACBF-744C-9ECE-0140E3B8EAE5}"/>
              </a:ext>
            </a:extLst>
          </p:cNvPr>
          <p:cNvSpPr>
            <a:spLocks noGrp="1"/>
          </p:cNvSpPr>
          <p:nvPr>
            <p:ph type="title"/>
          </p:nvPr>
        </p:nvSpPr>
        <p:spPr>
          <a:xfrm>
            <a:off x="720000" y="360000"/>
            <a:ext cx="7920000" cy="720000"/>
          </a:xfrm>
        </p:spPr>
        <p:txBody>
          <a:bodyPr/>
          <a:lstStyle/>
          <a:p>
            <a:r>
              <a:rPr lang="en-US" dirty="0"/>
              <a:t>Click to edit </a:t>
            </a:r>
            <a:r>
              <a:rPr lang="en-GB" noProof="0" dirty="0"/>
              <a:t>Master</a:t>
            </a:r>
            <a:r>
              <a:rPr lang="en-US" dirty="0"/>
              <a:t> title style</a:t>
            </a:r>
          </a:p>
        </p:txBody>
      </p:sp>
      <p:sp>
        <p:nvSpPr>
          <p:cNvPr id="4" name="Content Placeholder 3">
            <a:extLst>
              <a:ext uri="{FF2B5EF4-FFF2-40B4-BE49-F238E27FC236}">
                <a16:creationId xmlns:a16="http://schemas.microsoft.com/office/drawing/2014/main" id="{2C30DC88-2309-4EE5-8915-A33A99EE7CEA}"/>
              </a:ext>
            </a:extLst>
          </p:cNvPr>
          <p:cNvSpPr>
            <a:spLocks noGrp="1"/>
          </p:cNvSpPr>
          <p:nvPr>
            <p:ph sz="half" idx="2"/>
          </p:nvPr>
        </p:nvSpPr>
        <p:spPr>
          <a:xfrm>
            <a:off x="720000" y="1657371"/>
            <a:ext cx="6381555" cy="4350322"/>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9167126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descr="A picture containing hand, blur&#10;&#10;Description automatically generated">
            <a:extLst>
              <a:ext uri="{FF2B5EF4-FFF2-40B4-BE49-F238E27FC236}">
                <a16:creationId xmlns:a16="http://schemas.microsoft.com/office/drawing/2014/main" id="{FFD841E4-8685-971E-44BB-9B7A5CE8B8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74BC2A85-C956-3E1E-B9D9-E16C696BD15F}"/>
              </a:ext>
            </a:extLst>
          </p:cNvPr>
          <p:cNvSpPr>
            <a:spLocks noGrp="1"/>
          </p:cNvSpPr>
          <p:nvPr>
            <p:ph type="title"/>
          </p:nvPr>
        </p:nvSpPr>
        <p:spPr>
          <a:xfrm>
            <a:off x="720001" y="360000"/>
            <a:ext cx="4082736" cy="720000"/>
          </a:xfrm>
        </p:spPr>
        <p:txBody>
          <a:bodyPr/>
          <a:lstStyle/>
          <a:p>
            <a:r>
              <a:rPr lang="en-US" dirty="0"/>
              <a:t>Click to edit </a:t>
            </a:r>
            <a:r>
              <a:rPr lang="en-GB" noProof="0" dirty="0"/>
              <a:t>Master</a:t>
            </a:r>
            <a:r>
              <a:rPr lang="en-US" dirty="0"/>
              <a:t> title style</a:t>
            </a:r>
          </a:p>
        </p:txBody>
      </p:sp>
      <p:sp>
        <p:nvSpPr>
          <p:cNvPr id="4" name="Content Placeholder 3">
            <a:extLst>
              <a:ext uri="{FF2B5EF4-FFF2-40B4-BE49-F238E27FC236}">
                <a16:creationId xmlns:a16="http://schemas.microsoft.com/office/drawing/2014/main" id="{1D0DE8C0-95B9-09EB-038D-9379F4477E73}"/>
              </a:ext>
            </a:extLst>
          </p:cNvPr>
          <p:cNvSpPr>
            <a:spLocks noGrp="1"/>
          </p:cNvSpPr>
          <p:nvPr>
            <p:ph sz="half" idx="2"/>
          </p:nvPr>
        </p:nvSpPr>
        <p:spPr>
          <a:xfrm>
            <a:off x="720000" y="1657371"/>
            <a:ext cx="4082736" cy="4350322"/>
          </a:xfrm>
        </p:spPr>
        <p:txBody>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3341478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8933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38413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31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0A953-66F2-D1D2-4610-AE739AE516B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F4F517-D216-9228-D9CA-A51156071B02}"/>
              </a:ext>
            </a:extLst>
          </p:cNvPr>
          <p:cNvSpPr>
            <a:spLocks noGrp="1"/>
          </p:cNvSpPr>
          <p:nvPr>
            <p:ph type="dt" sz="half" idx="10"/>
          </p:nvPr>
        </p:nvSpPr>
        <p:spPr/>
        <p:txBody>
          <a:bodyPr/>
          <a:lstStyle/>
          <a:p>
            <a:fld id="{B1DF7776-F5B0-4338-BB27-46A956071DEB}" type="datetimeFigureOut">
              <a:rPr lang="en-GB" smtClean="0"/>
              <a:t>11/12/2024</a:t>
            </a:fld>
            <a:endParaRPr lang="en-GB"/>
          </a:p>
        </p:txBody>
      </p:sp>
      <p:sp>
        <p:nvSpPr>
          <p:cNvPr id="4" name="Footer Placeholder 3">
            <a:extLst>
              <a:ext uri="{FF2B5EF4-FFF2-40B4-BE49-F238E27FC236}">
                <a16:creationId xmlns:a16="http://schemas.microsoft.com/office/drawing/2014/main" id="{17660B28-6423-A9A2-2F75-1F23D1CDF5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7B11658-9B12-C1ED-156C-865F05BE26A3}"/>
              </a:ext>
            </a:extLst>
          </p:cNvPr>
          <p:cNvSpPr>
            <a:spLocks noGrp="1"/>
          </p:cNvSpPr>
          <p:nvPr>
            <p:ph type="sldNum" sz="quarter" idx="12"/>
          </p:nvPr>
        </p:nvSpPr>
        <p:spPr/>
        <p:txBody>
          <a:bodyPr/>
          <a:lstStyle/>
          <a:p>
            <a:fld id="{151085C3-5701-4AEA-B220-6AC31F3CE671}" type="slidenum">
              <a:rPr lang="en-GB" smtClean="0"/>
              <a:t>‹#›</a:t>
            </a:fld>
            <a:endParaRPr lang="en-GB"/>
          </a:p>
        </p:txBody>
      </p:sp>
    </p:spTree>
    <p:extLst>
      <p:ext uri="{BB962C8B-B14F-4D97-AF65-F5344CB8AC3E}">
        <p14:creationId xmlns:p14="http://schemas.microsoft.com/office/powerpoint/2010/main" val="16809457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74716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877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432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68070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52225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66444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6250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1198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9000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598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81682-1B48-7A2B-531D-16F8866E9F14}"/>
              </a:ext>
            </a:extLst>
          </p:cNvPr>
          <p:cNvSpPr>
            <a:spLocks noGrp="1"/>
          </p:cNvSpPr>
          <p:nvPr>
            <p:ph type="dt" sz="half" idx="10"/>
          </p:nvPr>
        </p:nvSpPr>
        <p:spPr/>
        <p:txBody>
          <a:bodyPr/>
          <a:lstStyle/>
          <a:p>
            <a:fld id="{B1DF7776-F5B0-4338-BB27-46A956071DEB}" type="datetimeFigureOut">
              <a:rPr lang="en-GB" smtClean="0"/>
              <a:t>11/12/2024</a:t>
            </a:fld>
            <a:endParaRPr lang="en-GB"/>
          </a:p>
        </p:txBody>
      </p:sp>
      <p:sp>
        <p:nvSpPr>
          <p:cNvPr id="3" name="Footer Placeholder 2">
            <a:extLst>
              <a:ext uri="{FF2B5EF4-FFF2-40B4-BE49-F238E27FC236}">
                <a16:creationId xmlns:a16="http://schemas.microsoft.com/office/drawing/2014/main" id="{DA84FFDA-1AEB-1E41-64FD-626610B6EB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C94AE1-BC18-A883-7981-E0DD909EAA27}"/>
              </a:ext>
            </a:extLst>
          </p:cNvPr>
          <p:cNvSpPr>
            <a:spLocks noGrp="1"/>
          </p:cNvSpPr>
          <p:nvPr>
            <p:ph type="sldNum" sz="quarter" idx="12"/>
          </p:nvPr>
        </p:nvSpPr>
        <p:spPr/>
        <p:txBody>
          <a:bodyPr/>
          <a:lstStyle/>
          <a:p>
            <a:fld id="{151085C3-5701-4AEA-B220-6AC31F3CE671}" type="slidenum">
              <a:rPr lang="en-GB" smtClean="0"/>
              <a:t>‹#›</a:t>
            </a:fld>
            <a:endParaRPr lang="en-GB"/>
          </a:p>
        </p:txBody>
      </p:sp>
    </p:spTree>
    <p:extLst>
      <p:ext uri="{BB962C8B-B14F-4D97-AF65-F5344CB8AC3E}">
        <p14:creationId xmlns:p14="http://schemas.microsoft.com/office/powerpoint/2010/main" val="27243640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24531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9055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593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274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2218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10558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69366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96175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9218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F99C-A7A7-86B6-123C-3E53E789B8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4CF700-273A-03C1-C9BC-3395EA2C6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EEB77C8-EA14-80B5-F989-C13A23BA4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1FBC3E-E726-1CE0-DA37-80E88B4140BC}"/>
              </a:ext>
            </a:extLst>
          </p:cNvPr>
          <p:cNvSpPr>
            <a:spLocks noGrp="1"/>
          </p:cNvSpPr>
          <p:nvPr>
            <p:ph type="dt" sz="half" idx="10"/>
          </p:nvPr>
        </p:nvSpPr>
        <p:spPr/>
        <p:txBody>
          <a:bodyPr/>
          <a:lstStyle/>
          <a:p>
            <a:fld id="{B1DF7776-F5B0-4338-BB27-46A956071DEB}" type="datetimeFigureOut">
              <a:rPr lang="en-GB" smtClean="0"/>
              <a:t>11/12/2024</a:t>
            </a:fld>
            <a:endParaRPr lang="en-GB"/>
          </a:p>
        </p:txBody>
      </p:sp>
      <p:sp>
        <p:nvSpPr>
          <p:cNvPr id="6" name="Footer Placeholder 5">
            <a:extLst>
              <a:ext uri="{FF2B5EF4-FFF2-40B4-BE49-F238E27FC236}">
                <a16:creationId xmlns:a16="http://schemas.microsoft.com/office/drawing/2014/main" id="{8FE5EB8B-145C-483E-A71F-54AA766464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538498-D2A8-ABFD-4F5C-E1BDF682A458}"/>
              </a:ext>
            </a:extLst>
          </p:cNvPr>
          <p:cNvSpPr>
            <a:spLocks noGrp="1"/>
          </p:cNvSpPr>
          <p:nvPr>
            <p:ph type="sldNum" sz="quarter" idx="12"/>
          </p:nvPr>
        </p:nvSpPr>
        <p:spPr/>
        <p:txBody>
          <a:bodyPr/>
          <a:lstStyle/>
          <a:p>
            <a:fld id="{151085C3-5701-4AEA-B220-6AC31F3CE671}" type="slidenum">
              <a:rPr lang="en-GB" smtClean="0"/>
              <a:t>‹#›</a:t>
            </a:fld>
            <a:endParaRPr lang="en-GB"/>
          </a:p>
        </p:txBody>
      </p:sp>
    </p:spTree>
    <p:extLst>
      <p:ext uri="{BB962C8B-B14F-4D97-AF65-F5344CB8AC3E}">
        <p14:creationId xmlns:p14="http://schemas.microsoft.com/office/powerpoint/2010/main" val="405459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07C3A-1A5D-9BA4-ED6B-2AEBA1C9F5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0FFD14-146D-E335-7478-F7947728A3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8727CE-A63E-707E-9608-D29915B4D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8985CE-C9DF-C435-D4C4-D5B8D748BE9D}"/>
              </a:ext>
            </a:extLst>
          </p:cNvPr>
          <p:cNvSpPr>
            <a:spLocks noGrp="1"/>
          </p:cNvSpPr>
          <p:nvPr>
            <p:ph type="dt" sz="half" idx="10"/>
          </p:nvPr>
        </p:nvSpPr>
        <p:spPr/>
        <p:txBody>
          <a:bodyPr/>
          <a:lstStyle/>
          <a:p>
            <a:fld id="{B1DF7776-F5B0-4338-BB27-46A956071DEB}" type="datetimeFigureOut">
              <a:rPr lang="en-GB" smtClean="0"/>
              <a:t>11/12/2024</a:t>
            </a:fld>
            <a:endParaRPr lang="en-GB"/>
          </a:p>
        </p:txBody>
      </p:sp>
      <p:sp>
        <p:nvSpPr>
          <p:cNvPr id="6" name="Footer Placeholder 5">
            <a:extLst>
              <a:ext uri="{FF2B5EF4-FFF2-40B4-BE49-F238E27FC236}">
                <a16:creationId xmlns:a16="http://schemas.microsoft.com/office/drawing/2014/main" id="{79CE67D8-5B64-60D5-4E39-BC88E619E3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30B1BD-2FC6-5978-4DA3-1BB73EA890FA}"/>
              </a:ext>
            </a:extLst>
          </p:cNvPr>
          <p:cNvSpPr>
            <a:spLocks noGrp="1"/>
          </p:cNvSpPr>
          <p:nvPr>
            <p:ph type="sldNum" sz="quarter" idx="12"/>
          </p:nvPr>
        </p:nvSpPr>
        <p:spPr/>
        <p:txBody>
          <a:bodyPr/>
          <a:lstStyle/>
          <a:p>
            <a:fld id="{151085C3-5701-4AEA-B220-6AC31F3CE671}" type="slidenum">
              <a:rPr lang="en-GB" smtClean="0"/>
              <a:t>‹#›</a:t>
            </a:fld>
            <a:endParaRPr lang="en-GB"/>
          </a:p>
        </p:txBody>
      </p:sp>
    </p:spTree>
    <p:extLst>
      <p:ext uri="{BB962C8B-B14F-4D97-AF65-F5344CB8AC3E}">
        <p14:creationId xmlns:p14="http://schemas.microsoft.com/office/powerpoint/2010/main" val="976974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26.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25.png"/><Relationship Id="rId2"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2EFAA9-F17D-60D1-FADA-AB5B34BBD8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B4CA08-692D-8502-1884-9A66EC131A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99F200-504B-C97E-0887-B0DAC38EEA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DF7776-F5B0-4338-BB27-46A956071DEB}" type="datetimeFigureOut">
              <a:rPr lang="en-GB" smtClean="0"/>
              <a:t>11/12/2024</a:t>
            </a:fld>
            <a:endParaRPr lang="en-GB"/>
          </a:p>
        </p:txBody>
      </p:sp>
      <p:sp>
        <p:nvSpPr>
          <p:cNvPr id="5" name="Footer Placeholder 4">
            <a:extLst>
              <a:ext uri="{FF2B5EF4-FFF2-40B4-BE49-F238E27FC236}">
                <a16:creationId xmlns:a16="http://schemas.microsoft.com/office/drawing/2014/main" id="{8642F15E-A115-2D15-46C1-AC12BEB621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B5A26D4-DBFC-FFDB-F95F-F72A245E79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51085C3-5701-4AEA-B220-6AC31F3CE671}" type="slidenum">
              <a:rPr lang="en-GB" smtClean="0"/>
              <a:t>‹#›</a:t>
            </a:fld>
            <a:endParaRPr lang="en-GB"/>
          </a:p>
        </p:txBody>
      </p:sp>
    </p:spTree>
    <p:extLst>
      <p:ext uri="{BB962C8B-B14F-4D97-AF65-F5344CB8AC3E}">
        <p14:creationId xmlns:p14="http://schemas.microsoft.com/office/powerpoint/2010/main" val="3719314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C9568B-2CA0-D344-A275-2DF78B68B3ED}"/>
              </a:ext>
            </a:extLst>
          </p:cNvPr>
          <p:cNvPicPr>
            <a:picLocks noChangeAspect="1"/>
          </p:cNvPicPr>
          <p:nvPr userDrawn="1"/>
        </p:nvPicPr>
        <p:blipFill>
          <a:blip r:embed="rId32" cstate="email">
            <a:extLst>
              <a:ext uri="{28A0092B-C50C-407E-A947-70E740481C1C}">
                <a14:useLocalDpi xmlns:a14="http://schemas.microsoft.com/office/drawing/2010/main"/>
              </a:ext>
            </a:extLst>
          </a:blip>
          <a:srcRect/>
          <a:stretch/>
        </p:blipFill>
        <p:spPr>
          <a:xfrm>
            <a:off x="0" y="-28575"/>
            <a:ext cx="12192000" cy="6894576"/>
          </a:xfrm>
          <a:prstGeom prst="rect">
            <a:avLst/>
          </a:prstGeom>
        </p:spPr>
      </p:pic>
      <p:sp>
        <p:nvSpPr>
          <p:cNvPr id="2" name="Title Placeholder 1">
            <a:extLst>
              <a:ext uri="{FF2B5EF4-FFF2-40B4-BE49-F238E27FC236}">
                <a16:creationId xmlns:a16="http://schemas.microsoft.com/office/drawing/2014/main" id="{4B35F8BB-E3E3-CC49-99CD-0442DE68BAF1}"/>
              </a:ext>
            </a:extLst>
          </p:cNvPr>
          <p:cNvSpPr>
            <a:spLocks noGrp="1"/>
          </p:cNvSpPr>
          <p:nvPr>
            <p:ph type="title"/>
          </p:nvPr>
        </p:nvSpPr>
        <p:spPr>
          <a:xfrm>
            <a:off x="720000" y="360000"/>
            <a:ext cx="7920000" cy="720000"/>
          </a:xfrm>
          <a:prstGeom prst="rect">
            <a:avLst/>
          </a:prstGeom>
        </p:spPr>
        <p:txBody>
          <a:bodyPr vert="horz" lIns="91440" tIns="45720" rIns="91440" bIns="45720" rtlCol="0" anchor="ctr">
            <a:normAutofit/>
          </a:bodyPr>
          <a:lstStyle/>
          <a:p>
            <a:r>
              <a:rPr lang="en-GB" noProof="0" dirty="0"/>
              <a:t>Click to edit Master title style</a:t>
            </a:r>
          </a:p>
        </p:txBody>
      </p:sp>
      <p:sp>
        <p:nvSpPr>
          <p:cNvPr id="3" name="Text Placeholder 2">
            <a:extLst>
              <a:ext uri="{FF2B5EF4-FFF2-40B4-BE49-F238E27FC236}">
                <a16:creationId xmlns:a16="http://schemas.microsoft.com/office/drawing/2014/main" id="{C16607E9-78E8-2D4E-94FE-E46961B5C784}"/>
              </a:ext>
            </a:extLst>
          </p:cNvPr>
          <p:cNvSpPr>
            <a:spLocks noGrp="1"/>
          </p:cNvSpPr>
          <p:nvPr>
            <p:ph type="body" idx="1"/>
          </p:nvPr>
        </p:nvSpPr>
        <p:spPr>
          <a:xfrm>
            <a:off x="720000" y="1574385"/>
            <a:ext cx="10453800" cy="4785485"/>
          </a:xfrm>
          <a:prstGeom prst="rect">
            <a:avLst/>
          </a:prstGeom>
        </p:spPr>
        <p:txBody>
          <a:bodyPr vert="horz" lIns="91440" tIns="45720" rIns="91440" bIns="45720"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1026" name="Picture 2" descr="mii Workforce Optimisation - mii Flexible Workforce - Liaison Workforce">
            <a:extLst>
              <a:ext uri="{FF2B5EF4-FFF2-40B4-BE49-F238E27FC236}">
                <a16:creationId xmlns:a16="http://schemas.microsoft.com/office/drawing/2014/main" id="{5B02A00E-DC41-CE77-3045-9B65F63A2CBD}"/>
              </a:ext>
            </a:extLst>
          </p:cNvPr>
          <p:cNvPicPr>
            <a:picLocks noChangeAspect="1" noChangeArrowheads="1"/>
          </p:cNvPicPr>
          <p:nvPr userDrawn="1"/>
        </p:nvPicPr>
        <p:blipFill>
          <a:blip r:embed="rId33" cstate="email">
            <a:extLst>
              <a:ext uri="{28A0092B-C50C-407E-A947-70E740481C1C}">
                <a14:useLocalDpi xmlns:a14="http://schemas.microsoft.com/office/drawing/2010/main"/>
              </a:ext>
            </a:extLst>
          </a:blip>
          <a:srcRect/>
          <a:stretch>
            <a:fillRect/>
          </a:stretch>
        </p:blipFill>
        <p:spPr bwMode="auto">
          <a:xfrm>
            <a:off x="9934574" y="134212"/>
            <a:ext cx="1952625"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283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2D3C10-1410-D64D-AEEE-A8E7CCDC956A}"/>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B35F8BB-E3E3-CC49-99CD-0442DE68BAF1}"/>
              </a:ext>
            </a:extLst>
          </p:cNvPr>
          <p:cNvSpPr>
            <a:spLocks noGrp="1"/>
          </p:cNvSpPr>
          <p:nvPr>
            <p:ph type="title"/>
          </p:nvPr>
        </p:nvSpPr>
        <p:spPr>
          <a:xfrm>
            <a:off x="720000" y="360000"/>
            <a:ext cx="7920000" cy="720000"/>
          </a:xfrm>
          <a:prstGeom prst="rect">
            <a:avLst/>
          </a:prstGeom>
        </p:spPr>
        <p:txBody>
          <a:bodyPr vert="horz" lIns="91440" tIns="45720" rIns="91440" bIns="45720" rtlCol="0" anchor="ctr">
            <a:normAutofit/>
          </a:bodyPr>
          <a:lstStyle/>
          <a:p>
            <a:r>
              <a:rPr lang="en-GB" noProof="0"/>
              <a:t>Click to edit Master title style</a:t>
            </a:r>
          </a:p>
        </p:txBody>
      </p:sp>
      <p:sp>
        <p:nvSpPr>
          <p:cNvPr id="3" name="Text Placeholder 2">
            <a:extLst>
              <a:ext uri="{FF2B5EF4-FFF2-40B4-BE49-F238E27FC236}">
                <a16:creationId xmlns:a16="http://schemas.microsoft.com/office/drawing/2014/main" id="{C16607E9-78E8-2D4E-94FE-E46961B5C784}"/>
              </a:ext>
            </a:extLst>
          </p:cNvPr>
          <p:cNvSpPr>
            <a:spLocks noGrp="1"/>
          </p:cNvSpPr>
          <p:nvPr>
            <p:ph type="body" idx="1"/>
          </p:nvPr>
        </p:nvSpPr>
        <p:spPr>
          <a:xfrm>
            <a:off x="720000" y="1260000"/>
            <a:ext cx="10453800" cy="4785485"/>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 name="Picture 3" descr="A pink circle with a black background&#10;&#10;Description automatically generated">
            <a:extLst>
              <a:ext uri="{FF2B5EF4-FFF2-40B4-BE49-F238E27FC236}">
                <a16:creationId xmlns:a16="http://schemas.microsoft.com/office/drawing/2014/main" id="{E32FD73A-338A-F31E-A4C6-BD5B6C85BD9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084036" y="-180679"/>
            <a:ext cx="2018317" cy="2018317"/>
          </a:xfrm>
          <a:prstGeom prst="rect">
            <a:avLst/>
          </a:prstGeom>
        </p:spPr>
      </p:pic>
    </p:spTree>
    <p:extLst>
      <p:ext uri="{BB962C8B-B14F-4D97-AF65-F5344CB8AC3E}">
        <p14:creationId xmlns:p14="http://schemas.microsoft.com/office/powerpoint/2010/main" val="2582655773"/>
      </p:ext>
    </p:extLst>
  </p:cSld>
  <p:clrMap bg1="lt1" tx1="dk1" bg2="lt2" tx2="dk2" accent1="accent1" accent2="accent2" accent3="accent3" accent4="accent4" accent5="accent5" accent6="accent6" hlink="hlink" folHlink="folHlink"/>
  <p:sldLayoutIdLst>
    <p:sldLayoutId id="2147483692" r:id="rId1"/>
    <p:sldLayoutId id="2147483694"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hf sldNum="0" hdr="0" ftr="0" dt="0"/>
  <p:txStyles>
    <p:title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9128643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4696785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43.xml"/><Relationship Id="rId6" Type="http://schemas.openxmlformats.org/officeDocument/2006/relationships/image" Target="../media/image295.svg"/><Relationship Id="rId5" Type="http://schemas.openxmlformats.org/officeDocument/2006/relationships/image" Target="../media/image294.png"/><Relationship Id="rId4" Type="http://schemas.openxmlformats.org/officeDocument/2006/relationships/image" Target="../media/image293.jpeg"/></Relationships>
</file>

<file path=ppt/slides/_rels/slide11.xml.rels><?xml version="1.0" encoding="UTF-8" standalone="yes"?>
<Relationships xmlns="http://schemas.openxmlformats.org/package/2006/relationships"><Relationship Id="rId8" Type="http://schemas.openxmlformats.org/officeDocument/2006/relationships/image" Target="../media/image301.svg"/><Relationship Id="rId3" Type="http://schemas.openxmlformats.org/officeDocument/2006/relationships/image" Target="../media/image296.png"/><Relationship Id="rId7" Type="http://schemas.openxmlformats.org/officeDocument/2006/relationships/image" Target="../media/image30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9.svg"/><Relationship Id="rId11" Type="http://schemas.openxmlformats.org/officeDocument/2006/relationships/image" Target="../media/image42.png"/><Relationship Id="rId5" Type="http://schemas.openxmlformats.org/officeDocument/2006/relationships/image" Target="../media/image298.png"/><Relationship Id="rId10" Type="http://schemas.openxmlformats.org/officeDocument/2006/relationships/image" Target="../media/image303.svg"/><Relationship Id="rId4" Type="http://schemas.openxmlformats.org/officeDocument/2006/relationships/image" Target="../media/image297.svg"/><Relationship Id="rId9" Type="http://schemas.openxmlformats.org/officeDocument/2006/relationships/image" Target="../media/image302.png"/></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117" Type="http://schemas.openxmlformats.org/officeDocument/2006/relationships/image" Target="../media/image165.png"/><Relationship Id="rId21" Type="http://schemas.openxmlformats.org/officeDocument/2006/relationships/image" Target="../media/image69.jpeg"/><Relationship Id="rId42" Type="http://schemas.openxmlformats.org/officeDocument/2006/relationships/image" Target="../media/image90.png"/><Relationship Id="rId63" Type="http://schemas.openxmlformats.org/officeDocument/2006/relationships/image" Target="../media/image111.png"/><Relationship Id="rId84" Type="http://schemas.openxmlformats.org/officeDocument/2006/relationships/image" Target="../media/image132.png"/><Relationship Id="rId138" Type="http://schemas.openxmlformats.org/officeDocument/2006/relationships/image" Target="../media/image186.png"/><Relationship Id="rId159" Type="http://schemas.openxmlformats.org/officeDocument/2006/relationships/image" Target="../media/image207.jpeg"/><Relationship Id="rId170" Type="http://schemas.openxmlformats.org/officeDocument/2006/relationships/image" Target="../media/image218.png"/><Relationship Id="rId191" Type="http://schemas.openxmlformats.org/officeDocument/2006/relationships/image" Target="../media/image239.jpeg"/><Relationship Id="rId205" Type="http://schemas.openxmlformats.org/officeDocument/2006/relationships/image" Target="../media/image253.jpeg"/><Relationship Id="rId226" Type="http://schemas.openxmlformats.org/officeDocument/2006/relationships/image" Target="../media/image274.jpeg"/><Relationship Id="rId107" Type="http://schemas.openxmlformats.org/officeDocument/2006/relationships/image" Target="../media/image155.png"/><Relationship Id="rId11" Type="http://schemas.openxmlformats.org/officeDocument/2006/relationships/image" Target="../media/image59.png"/><Relationship Id="rId32" Type="http://schemas.openxmlformats.org/officeDocument/2006/relationships/image" Target="../media/image80.png"/><Relationship Id="rId53" Type="http://schemas.openxmlformats.org/officeDocument/2006/relationships/image" Target="../media/image101.png"/><Relationship Id="rId74" Type="http://schemas.openxmlformats.org/officeDocument/2006/relationships/image" Target="../media/image122.jpeg"/><Relationship Id="rId128" Type="http://schemas.openxmlformats.org/officeDocument/2006/relationships/image" Target="../media/image176.png"/><Relationship Id="rId149" Type="http://schemas.openxmlformats.org/officeDocument/2006/relationships/image" Target="../media/image197.png"/><Relationship Id="rId5" Type="http://schemas.openxmlformats.org/officeDocument/2006/relationships/image" Target="../media/image53.jpeg"/><Relationship Id="rId95" Type="http://schemas.openxmlformats.org/officeDocument/2006/relationships/image" Target="../media/image143.png"/><Relationship Id="rId160" Type="http://schemas.openxmlformats.org/officeDocument/2006/relationships/image" Target="../media/image208.png"/><Relationship Id="rId181" Type="http://schemas.openxmlformats.org/officeDocument/2006/relationships/image" Target="../media/image229.png"/><Relationship Id="rId216" Type="http://schemas.openxmlformats.org/officeDocument/2006/relationships/image" Target="../media/image264.png"/><Relationship Id="rId22" Type="http://schemas.openxmlformats.org/officeDocument/2006/relationships/image" Target="../media/image70.png"/><Relationship Id="rId43" Type="http://schemas.openxmlformats.org/officeDocument/2006/relationships/image" Target="../media/image91.png"/><Relationship Id="rId64" Type="http://schemas.openxmlformats.org/officeDocument/2006/relationships/image" Target="../media/image112.png"/><Relationship Id="rId118" Type="http://schemas.openxmlformats.org/officeDocument/2006/relationships/image" Target="../media/image166.jpeg"/><Relationship Id="rId139" Type="http://schemas.openxmlformats.org/officeDocument/2006/relationships/image" Target="../media/image187.png"/><Relationship Id="rId85" Type="http://schemas.openxmlformats.org/officeDocument/2006/relationships/image" Target="../media/image133.png"/><Relationship Id="rId150" Type="http://schemas.openxmlformats.org/officeDocument/2006/relationships/image" Target="../media/image198.png"/><Relationship Id="rId171" Type="http://schemas.openxmlformats.org/officeDocument/2006/relationships/image" Target="../media/image219.jpeg"/><Relationship Id="rId192" Type="http://schemas.openxmlformats.org/officeDocument/2006/relationships/image" Target="../media/image240.png"/><Relationship Id="rId206" Type="http://schemas.openxmlformats.org/officeDocument/2006/relationships/image" Target="../media/image254.png"/><Relationship Id="rId227" Type="http://schemas.openxmlformats.org/officeDocument/2006/relationships/image" Target="../media/image275.png"/><Relationship Id="rId12" Type="http://schemas.openxmlformats.org/officeDocument/2006/relationships/image" Target="../media/image60.png"/><Relationship Id="rId33" Type="http://schemas.openxmlformats.org/officeDocument/2006/relationships/image" Target="../media/image81.png"/><Relationship Id="rId108" Type="http://schemas.openxmlformats.org/officeDocument/2006/relationships/image" Target="../media/image156.png"/><Relationship Id="rId129" Type="http://schemas.openxmlformats.org/officeDocument/2006/relationships/image" Target="../media/image177.png"/><Relationship Id="rId54" Type="http://schemas.openxmlformats.org/officeDocument/2006/relationships/image" Target="../media/image102.png"/><Relationship Id="rId75" Type="http://schemas.openxmlformats.org/officeDocument/2006/relationships/image" Target="../media/image123.png"/><Relationship Id="rId96" Type="http://schemas.openxmlformats.org/officeDocument/2006/relationships/image" Target="../media/image144.png"/><Relationship Id="rId140" Type="http://schemas.openxmlformats.org/officeDocument/2006/relationships/image" Target="../media/image188.png"/><Relationship Id="rId161" Type="http://schemas.openxmlformats.org/officeDocument/2006/relationships/image" Target="../media/image209.png"/><Relationship Id="rId182" Type="http://schemas.openxmlformats.org/officeDocument/2006/relationships/image" Target="../media/image230.png"/><Relationship Id="rId217" Type="http://schemas.openxmlformats.org/officeDocument/2006/relationships/image" Target="../media/image265.jpeg"/><Relationship Id="rId6" Type="http://schemas.openxmlformats.org/officeDocument/2006/relationships/image" Target="../media/image54.png"/><Relationship Id="rId23" Type="http://schemas.openxmlformats.org/officeDocument/2006/relationships/image" Target="../media/image71.png"/><Relationship Id="rId119" Type="http://schemas.openxmlformats.org/officeDocument/2006/relationships/image" Target="../media/image167.png"/><Relationship Id="rId44" Type="http://schemas.openxmlformats.org/officeDocument/2006/relationships/image" Target="../media/image92.jpeg"/><Relationship Id="rId65" Type="http://schemas.openxmlformats.org/officeDocument/2006/relationships/image" Target="../media/image113.png"/><Relationship Id="rId86" Type="http://schemas.openxmlformats.org/officeDocument/2006/relationships/image" Target="../media/image134.png"/><Relationship Id="rId130" Type="http://schemas.openxmlformats.org/officeDocument/2006/relationships/image" Target="../media/image178.png"/><Relationship Id="rId151" Type="http://schemas.openxmlformats.org/officeDocument/2006/relationships/image" Target="../media/image199.png"/><Relationship Id="rId172" Type="http://schemas.openxmlformats.org/officeDocument/2006/relationships/image" Target="../media/image220.png"/><Relationship Id="rId193" Type="http://schemas.openxmlformats.org/officeDocument/2006/relationships/image" Target="../media/image241.jpeg"/><Relationship Id="rId207" Type="http://schemas.openxmlformats.org/officeDocument/2006/relationships/image" Target="../media/image255.png"/><Relationship Id="rId228" Type="http://schemas.openxmlformats.org/officeDocument/2006/relationships/image" Target="../media/image276.png"/><Relationship Id="rId13" Type="http://schemas.openxmlformats.org/officeDocument/2006/relationships/image" Target="../media/image61.jpeg"/><Relationship Id="rId109" Type="http://schemas.openxmlformats.org/officeDocument/2006/relationships/image" Target="../media/image157.png"/><Relationship Id="rId34" Type="http://schemas.openxmlformats.org/officeDocument/2006/relationships/image" Target="../media/image82.png"/><Relationship Id="rId55" Type="http://schemas.openxmlformats.org/officeDocument/2006/relationships/image" Target="../media/image103.png"/><Relationship Id="rId76" Type="http://schemas.openxmlformats.org/officeDocument/2006/relationships/image" Target="../media/image124.png"/><Relationship Id="rId97" Type="http://schemas.openxmlformats.org/officeDocument/2006/relationships/image" Target="../media/image145.png"/><Relationship Id="rId120" Type="http://schemas.openxmlformats.org/officeDocument/2006/relationships/image" Target="../media/image168.png"/><Relationship Id="rId141" Type="http://schemas.openxmlformats.org/officeDocument/2006/relationships/image" Target="../media/image189.png"/><Relationship Id="rId7" Type="http://schemas.openxmlformats.org/officeDocument/2006/relationships/image" Target="../media/image55.png"/><Relationship Id="rId162" Type="http://schemas.openxmlformats.org/officeDocument/2006/relationships/image" Target="../media/image210.png"/><Relationship Id="rId183" Type="http://schemas.openxmlformats.org/officeDocument/2006/relationships/image" Target="../media/image231.png"/><Relationship Id="rId218" Type="http://schemas.openxmlformats.org/officeDocument/2006/relationships/image" Target="../media/image266.png"/><Relationship Id="rId24" Type="http://schemas.openxmlformats.org/officeDocument/2006/relationships/image" Target="../media/image72.png"/><Relationship Id="rId45" Type="http://schemas.openxmlformats.org/officeDocument/2006/relationships/image" Target="../media/image93.png"/><Relationship Id="rId66" Type="http://schemas.openxmlformats.org/officeDocument/2006/relationships/image" Target="../media/image114.png"/><Relationship Id="rId87" Type="http://schemas.openxmlformats.org/officeDocument/2006/relationships/image" Target="../media/image135.png"/><Relationship Id="rId110" Type="http://schemas.openxmlformats.org/officeDocument/2006/relationships/image" Target="../media/image158.png"/><Relationship Id="rId131" Type="http://schemas.openxmlformats.org/officeDocument/2006/relationships/image" Target="../media/image179.jpeg"/><Relationship Id="rId152" Type="http://schemas.openxmlformats.org/officeDocument/2006/relationships/image" Target="../media/image200.jpeg"/><Relationship Id="rId173" Type="http://schemas.openxmlformats.org/officeDocument/2006/relationships/image" Target="../media/image221.png"/><Relationship Id="rId194" Type="http://schemas.openxmlformats.org/officeDocument/2006/relationships/image" Target="../media/image242.png"/><Relationship Id="rId208" Type="http://schemas.openxmlformats.org/officeDocument/2006/relationships/image" Target="../media/image256.png"/><Relationship Id="rId229" Type="http://schemas.openxmlformats.org/officeDocument/2006/relationships/image" Target="../media/image277.png"/><Relationship Id="rId14" Type="http://schemas.openxmlformats.org/officeDocument/2006/relationships/image" Target="../media/image62.png"/><Relationship Id="rId35" Type="http://schemas.openxmlformats.org/officeDocument/2006/relationships/image" Target="../media/image83.png"/><Relationship Id="rId56" Type="http://schemas.openxmlformats.org/officeDocument/2006/relationships/image" Target="../media/image104.jpeg"/><Relationship Id="rId77" Type="http://schemas.openxmlformats.org/officeDocument/2006/relationships/image" Target="../media/image125.png"/><Relationship Id="rId100" Type="http://schemas.openxmlformats.org/officeDocument/2006/relationships/image" Target="../media/image148.jpeg"/><Relationship Id="rId8" Type="http://schemas.openxmlformats.org/officeDocument/2006/relationships/image" Target="../media/image56.png"/><Relationship Id="rId98" Type="http://schemas.openxmlformats.org/officeDocument/2006/relationships/image" Target="../media/image146.png"/><Relationship Id="rId121" Type="http://schemas.openxmlformats.org/officeDocument/2006/relationships/image" Target="../media/image169.png"/><Relationship Id="rId142" Type="http://schemas.openxmlformats.org/officeDocument/2006/relationships/image" Target="../media/image190.png"/><Relationship Id="rId163" Type="http://schemas.openxmlformats.org/officeDocument/2006/relationships/image" Target="../media/image211.png"/><Relationship Id="rId184" Type="http://schemas.openxmlformats.org/officeDocument/2006/relationships/image" Target="../media/image232.png"/><Relationship Id="rId219" Type="http://schemas.openxmlformats.org/officeDocument/2006/relationships/image" Target="../media/image267.png"/><Relationship Id="rId230" Type="http://schemas.openxmlformats.org/officeDocument/2006/relationships/image" Target="../media/image278.png"/><Relationship Id="rId25" Type="http://schemas.openxmlformats.org/officeDocument/2006/relationships/image" Target="../media/image73.png"/><Relationship Id="rId46" Type="http://schemas.openxmlformats.org/officeDocument/2006/relationships/image" Target="../media/image94.png"/><Relationship Id="rId67" Type="http://schemas.openxmlformats.org/officeDocument/2006/relationships/image" Target="../media/image115.png"/><Relationship Id="rId20" Type="http://schemas.openxmlformats.org/officeDocument/2006/relationships/image" Target="../media/image68.png"/><Relationship Id="rId41" Type="http://schemas.openxmlformats.org/officeDocument/2006/relationships/image" Target="../media/image89.png"/><Relationship Id="rId62" Type="http://schemas.openxmlformats.org/officeDocument/2006/relationships/image" Target="../media/image110.png"/><Relationship Id="rId83" Type="http://schemas.openxmlformats.org/officeDocument/2006/relationships/image" Target="../media/image131.png"/><Relationship Id="rId88" Type="http://schemas.openxmlformats.org/officeDocument/2006/relationships/image" Target="../media/image136.jpeg"/><Relationship Id="rId111" Type="http://schemas.openxmlformats.org/officeDocument/2006/relationships/image" Target="../media/image159.png"/><Relationship Id="rId132" Type="http://schemas.openxmlformats.org/officeDocument/2006/relationships/image" Target="../media/image180.png"/><Relationship Id="rId153" Type="http://schemas.openxmlformats.org/officeDocument/2006/relationships/image" Target="../media/image201.png"/><Relationship Id="rId174" Type="http://schemas.openxmlformats.org/officeDocument/2006/relationships/image" Target="../media/image222.png"/><Relationship Id="rId179" Type="http://schemas.openxmlformats.org/officeDocument/2006/relationships/image" Target="../media/image227.png"/><Relationship Id="rId195" Type="http://schemas.openxmlformats.org/officeDocument/2006/relationships/image" Target="../media/image243.png"/><Relationship Id="rId209" Type="http://schemas.openxmlformats.org/officeDocument/2006/relationships/image" Target="../media/image257.png"/><Relationship Id="rId190" Type="http://schemas.openxmlformats.org/officeDocument/2006/relationships/image" Target="../media/image238.png"/><Relationship Id="rId204" Type="http://schemas.openxmlformats.org/officeDocument/2006/relationships/image" Target="../media/image252.png"/><Relationship Id="rId220" Type="http://schemas.openxmlformats.org/officeDocument/2006/relationships/image" Target="../media/image268.jpeg"/><Relationship Id="rId225" Type="http://schemas.openxmlformats.org/officeDocument/2006/relationships/image" Target="../media/image273.png"/><Relationship Id="rId15" Type="http://schemas.openxmlformats.org/officeDocument/2006/relationships/image" Target="../media/image63.png"/><Relationship Id="rId36" Type="http://schemas.openxmlformats.org/officeDocument/2006/relationships/image" Target="../media/image84.png"/><Relationship Id="rId57" Type="http://schemas.openxmlformats.org/officeDocument/2006/relationships/image" Target="../media/image105.png"/><Relationship Id="rId106" Type="http://schemas.openxmlformats.org/officeDocument/2006/relationships/image" Target="../media/image154.png"/><Relationship Id="rId127" Type="http://schemas.openxmlformats.org/officeDocument/2006/relationships/image" Target="../media/image175.png"/><Relationship Id="rId10" Type="http://schemas.openxmlformats.org/officeDocument/2006/relationships/image" Target="../media/image58.png"/><Relationship Id="rId31" Type="http://schemas.openxmlformats.org/officeDocument/2006/relationships/image" Target="../media/image79.png"/><Relationship Id="rId52" Type="http://schemas.openxmlformats.org/officeDocument/2006/relationships/image" Target="../media/image100.png"/><Relationship Id="rId73" Type="http://schemas.openxmlformats.org/officeDocument/2006/relationships/image" Target="../media/image121.png"/><Relationship Id="rId78" Type="http://schemas.openxmlformats.org/officeDocument/2006/relationships/image" Target="../media/image126.png"/><Relationship Id="rId94" Type="http://schemas.openxmlformats.org/officeDocument/2006/relationships/image" Target="../media/image142.png"/><Relationship Id="rId99" Type="http://schemas.openxmlformats.org/officeDocument/2006/relationships/image" Target="../media/image147.png"/><Relationship Id="rId101" Type="http://schemas.openxmlformats.org/officeDocument/2006/relationships/image" Target="../media/image149.png"/><Relationship Id="rId122" Type="http://schemas.openxmlformats.org/officeDocument/2006/relationships/image" Target="../media/image170.jpeg"/><Relationship Id="rId143" Type="http://schemas.openxmlformats.org/officeDocument/2006/relationships/image" Target="../media/image191.png"/><Relationship Id="rId148" Type="http://schemas.openxmlformats.org/officeDocument/2006/relationships/image" Target="../media/image196.png"/><Relationship Id="rId164" Type="http://schemas.openxmlformats.org/officeDocument/2006/relationships/image" Target="../media/image212.png"/><Relationship Id="rId169" Type="http://schemas.openxmlformats.org/officeDocument/2006/relationships/image" Target="../media/image217.png"/><Relationship Id="rId185" Type="http://schemas.openxmlformats.org/officeDocument/2006/relationships/image" Target="../media/image233.png"/><Relationship Id="rId4" Type="http://schemas.openxmlformats.org/officeDocument/2006/relationships/image" Target="../media/image52.png"/><Relationship Id="rId9" Type="http://schemas.openxmlformats.org/officeDocument/2006/relationships/image" Target="../media/image57.png"/><Relationship Id="rId180" Type="http://schemas.openxmlformats.org/officeDocument/2006/relationships/image" Target="../media/image228.png"/><Relationship Id="rId210" Type="http://schemas.openxmlformats.org/officeDocument/2006/relationships/image" Target="../media/image258.png"/><Relationship Id="rId215" Type="http://schemas.openxmlformats.org/officeDocument/2006/relationships/image" Target="../media/image263.png"/><Relationship Id="rId26" Type="http://schemas.openxmlformats.org/officeDocument/2006/relationships/image" Target="../media/image74.png"/><Relationship Id="rId231" Type="http://schemas.openxmlformats.org/officeDocument/2006/relationships/image" Target="../media/image42.png"/><Relationship Id="rId47" Type="http://schemas.openxmlformats.org/officeDocument/2006/relationships/image" Target="../media/image95.png"/><Relationship Id="rId68" Type="http://schemas.openxmlformats.org/officeDocument/2006/relationships/image" Target="../media/image116.jpeg"/><Relationship Id="rId89" Type="http://schemas.openxmlformats.org/officeDocument/2006/relationships/image" Target="../media/image137.png"/><Relationship Id="rId112" Type="http://schemas.openxmlformats.org/officeDocument/2006/relationships/image" Target="../media/image160.png"/><Relationship Id="rId133" Type="http://schemas.openxmlformats.org/officeDocument/2006/relationships/image" Target="../media/image181.jpeg"/><Relationship Id="rId154" Type="http://schemas.openxmlformats.org/officeDocument/2006/relationships/image" Target="../media/image202.jpeg"/><Relationship Id="rId175" Type="http://schemas.openxmlformats.org/officeDocument/2006/relationships/image" Target="../media/image223.png"/><Relationship Id="rId196" Type="http://schemas.openxmlformats.org/officeDocument/2006/relationships/image" Target="../media/image244.jpeg"/><Relationship Id="rId200" Type="http://schemas.openxmlformats.org/officeDocument/2006/relationships/image" Target="../media/image248.png"/><Relationship Id="rId16" Type="http://schemas.openxmlformats.org/officeDocument/2006/relationships/image" Target="../media/image64.png"/><Relationship Id="rId221" Type="http://schemas.openxmlformats.org/officeDocument/2006/relationships/image" Target="../media/image269.jpeg"/><Relationship Id="rId37" Type="http://schemas.openxmlformats.org/officeDocument/2006/relationships/image" Target="../media/image85.png"/><Relationship Id="rId58" Type="http://schemas.openxmlformats.org/officeDocument/2006/relationships/image" Target="../media/image106.png"/><Relationship Id="rId79" Type="http://schemas.openxmlformats.org/officeDocument/2006/relationships/image" Target="../media/image127.png"/><Relationship Id="rId102" Type="http://schemas.openxmlformats.org/officeDocument/2006/relationships/image" Target="../media/image150.jpeg"/><Relationship Id="rId123" Type="http://schemas.openxmlformats.org/officeDocument/2006/relationships/image" Target="../media/image171.png"/><Relationship Id="rId144" Type="http://schemas.openxmlformats.org/officeDocument/2006/relationships/image" Target="../media/image192.png"/><Relationship Id="rId90" Type="http://schemas.openxmlformats.org/officeDocument/2006/relationships/image" Target="../media/image138.png"/><Relationship Id="rId165" Type="http://schemas.openxmlformats.org/officeDocument/2006/relationships/image" Target="../media/image213.png"/><Relationship Id="rId186" Type="http://schemas.openxmlformats.org/officeDocument/2006/relationships/image" Target="../media/image234.png"/><Relationship Id="rId211" Type="http://schemas.openxmlformats.org/officeDocument/2006/relationships/image" Target="../media/image259.png"/><Relationship Id="rId232" Type="http://schemas.openxmlformats.org/officeDocument/2006/relationships/image" Target="../media/image279.jpeg"/><Relationship Id="rId27" Type="http://schemas.openxmlformats.org/officeDocument/2006/relationships/image" Target="../media/image75.png"/><Relationship Id="rId48" Type="http://schemas.openxmlformats.org/officeDocument/2006/relationships/image" Target="../media/image96.png"/><Relationship Id="rId69" Type="http://schemas.openxmlformats.org/officeDocument/2006/relationships/image" Target="../media/image117.png"/><Relationship Id="rId113" Type="http://schemas.openxmlformats.org/officeDocument/2006/relationships/image" Target="../media/image161.png"/><Relationship Id="rId134" Type="http://schemas.openxmlformats.org/officeDocument/2006/relationships/image" Target="../media/image182.png"/><Relationship Id="rId80" Type="http://schemas.openxmlformats.org/officeDocument/2006/relationships/image" Target="../media/image128.png"/><Relationship Id="rId155" Type="http://schemas.openxmlformats.org/officeDocument/2006/relationships/image" Target="../media/image203.png"/><Relationship Id="rId176" Type="http://schemas.openxmlformats.org/officeDocument/2006/relationships/image" Target="../media/image224.png"/><Relationship Id="rId197" Type="http://schemas.openxmlformats.org/officeDocument/2006/relationships/image" Target="../media/image245.png"/><Relationship Id="rId201" Type="http://schemas.openxmlformats.org/officeDocument/2006/relationships/image" Target="../media/image249.png"/><Relationship Id="rId222" Type="http://schemas.openxmlformats.org/officeDocument/2006/relationships/image" Target="../media/image270.png"/><Relationship Id="rId17" Type="http://schemas.openxmlformats.org/officeDocument/2006/relationships/image" Target="../media/image65.png"/><Relationship Id="rId38" Type="http://schemas.openxmlformats.org/officeDocument/2006/relationships/image" Target="../media/image86.png"/><Relationship Id="rId59" Type="http://schemas.openxmlformats.org/officeDocument/2006/relationships/image" Target="../media/image107.png"/><Relationship Id="rId103" Type="http://schemas.openxmlformats.org/officeDocument/2006/relationships/image" Target="../media/image151.png"/><Relationship Id="rId124" Type="http://schemas.openxmlformats.org/officeDocument/2006/relationships/image" Target="../media/image172.png"/><Relationship Id="rId70" Type="http://schemas.openxmlformats.org/officeDocument/2006/relationships/image" Target="../media/image118.png"/><Relationship Id="rId91" Type="http://schemas.openxmlformats.org/officeDocument/2006/relationships/image" Target="../media/image139.png"/><Relationship Id="rId145" Type="http://schemas.openxmlformats.org/officeDocument/2006/relationships/image" Target="../media/image193.png"/><Relationship Id="rId166" Type="http://schemas.openxmlformats.org/officeDocument/2006/relationships/image" Target="../media/image214.png"/><Relationship Id="rId187" Type="http://schemas.openxmlformats.org/officeDocument/2006/relationships/image" Target="../media/image235.png"/><Relationship Id="rId1" Type="http://schemas.openxmlformats.org/officeDocument/2006/relationships/slideLayout" Target="../slideLayouts/slideLayout42.xml"/><Relationship Id="rId212" Type="http://schemas.openxmlformats.org/officeDocument/2006/relationships/image" Target="../media/image260.png"/><Relationship Id="rId233" Type="http://schemas.openxmlformats.org/officeDocument/2006/relationships/image" Target="../media/image280.jpeg"/><Relationship Id="rId28" Type="http://schemas.openxmlformats.org/officeDocument/2006/relationships/image" Target="../media/image76.png"/><Relationship Id="rId49" Type="http://schemas.openxmlformats.org/officeDocument/2006/relationships/image" Target="../media/image97.png"/><Relationship Id="rId114" Type="http://schemas.openxmlformats.org/officeDocument/2006/relationships/image" Target="../media/image162.png"/><Relationship Id="rId60" Type="http://schemas.openxmlformats.org/officeDocument/2006/relationships/image" Target="../media/image108.png"/><Relationship Id="rId81" Type="http://schemas.openxmlformats.org/officeDocument/2006/relationships/image" Target="../media/image129.jpeg"/><Relationship Id="rId135" Type="http://schemas.openxmlformats.org/officeDocument/2006/relationships/image" Target="../media/image183.png"/><Relationship Id="rId156" Type="http://schemas.openxmlformats.org/officeDocument/2006/relationships/image" Target="../media/image204.png"/><Relationship Id="rId177" Type="http://schemas.openxmlformats.org/officeDocument/2006/relationships/image" Target="../media/image225.png"/><Relationship Id="rId198" Type="http://schemas.openxmlformats.org/officeDocument/2006/relationships/image" Target="../media/image246.png"/><Relationship Id="rId202" Type="http://schemas.openxmlformats.org/officeDocument/2006/relationships/image" Target="../media/image250.png"/><Relationship Id="rId223" Type="http://schemas.openxmlformats.org/officeDocument/2006/relationships/image" Target="../media/image271.png"/><Relationship Id="rId18" Type="http://schemas.openxmlformats.org/officeDocument/2006/relationships/image" Target="../media/image66.png"/><Relationship Id="rId39" Type="http://schemas.openxmlformats.org/officeDocument/2006/relationships/image" Target="../media/image87.png"/><Relationship Id="rId50" Type="http://schemas.openxmlformats.org/officeDocument/2006/relationships/image" Target="../media/image98.png"/><Relationship Id="rId104" Type="http://schemas.openxmlformats.org/officeDocument/2006/relationships/image" Target="../media/image152.jpeg"/><Relationship Id="rId125" Type="http://schemas.openxmlformats.org/officeDocument/2006/relationships/image" Target="../media/image173.png"/><Relationship Id="rId146" Type="http://schemas.openxmlformats.org/officeDocument/2006/relationships/image" Target="../media/image194.png"/><Relationship Id="rId167" Type="http://schemas.openxmlformats.org/officeDocument/2006/relationships/image" Target="../media/image215.png"/><Relationship Id="rId188" Type="http://schemas.openxmlformats.org/officeDocument/2006/relationships/image" Target="../media/image236.png"/><Relationship Id="rId71" Type="http://schemas.openxmlformats.org/officeDocument/2006/relationships/image" Target="../media/image119.png"/><Relationship Id="rId92" Type="http://schemas.openxmlformats.org/officeDocument/2006/relationships/image" Target="../media/image140.png"/><Relationship Id="rId213" Type="http://schemas.openxmlformats.org/officeDocument/2006/relationships/image" Target="../media/image261.png"/><Relationship Id="rId2" Type="http://schemas.openxmlformats.org/officeDocument/2006/relationships/notesSlide" Target="../notesSlides/notesSlide4.xml"/><Relationship Id="rId29" Type="http://schemas.openxmlformats.org/officeDocument/2006/relationships/image" Target="../media/image77.jpeg"/><Relationship Id="rId40" Type="http://schemas.openxmlformats.org/officeDocument/2006/relationships/image" Target="../media/image88.png"/><Relationship Id="rId115" Type="http://schemas.openxmlformats.org/officeDocument/2006/relationships/image" Target="../media/image163.png"/><Relationship Id="rId136" Type="http://schemas.openxmlformats.org/officeDocument/2006/relationships/image" Target="../media/image184.png"/><Relationship Id="rId157" Type="http://schemas.openxmlformats.org/officeDocument/2006/relationships/image" Target="../media/image205.png"/><Relationship Id="rId178" Type="http://schemas.openxmlformats.org/officeDocument/2006/relationships/image" Target="../media/image226.jpeg"/><Relationship Id="rId61" Type="http://schemas.openxmlformats.org/officeDocument/2006/relationships/image" Target="../media/image109.png"/><Relationship Id="rId82" Type="http://schemas.openxmlformats.org/officeDocument/2006/relationships/image" Target="../media/image130.png"/><Relationship Id="rId199" Type="http://schemas.openxmlformats.org/officeDocument/2006/relationships/image" Target="../media/image247.jpeg"/><Relationship Id="rId203" Type="http://schemas.openxmlformats.org/officeDocument/2006/relationships/image" Target="../media/image251.png"/><Relationship Id="rId19" Type="http://schemas.openxmlformats.org/officeDocument/2006/relationships/image" Target="../media/image67.jpeg"/><Relationship Id="rId224" Type="http://schemas.openxmlformats.org/officeDocument/2006/relationships/image" Target="../media/image272.jpeg"/><Relationship Id="rId30" Type="http://schemas.openxmlformats.org/officeDocument/2006/relationships/image" Target="../media/image78.png"/><Relationship Id="rId105" Type="http://schemas.openxmlformats.org/officeDocument/2006/relationships/image" Target="../media/image153.png"/><Relationship Id="rId126" Type="http://schemas.openxmlformats.org/officeDocument/2006/relationships/image" Target="../media/image174.png"/><Relationship Id="rId147" Type="http://schemas.openxmlformats.org/officeDocument/2006/relationships/image" Target="../media/image195.jpeg"/><Relationship Id="rId168" Type="http://schemas.openxmlformats.org/officeDocument/2006/relationships/image" Target="../media/image216.jpeg"/><Relationship Id="rId51" Type="http://schemas.openxmlformats.org/officeDocument/2006/relationships/image" Target="../media/image99.png"/><Relationship Id="rId72" Type="http://schemas.openxmlformats.org/officeDocument/2006/relationships/image" Target="../media/image120.png"/><Relationship Id="rId93" Type="http://schemas.openxmlformats.org/officeDocument/2006/relationships/image" Target="../media/image141.png"/><Relationship Id="rId189" Type="http://schemas.openxmlformats.org/officeDocument/2006/relationships/image" Target="../media/image237.png"/><Relationship Id="rId3" Type="http://schemas.openxmlformats.org/officeDocument/2006/relationships/image" Target="../media/image51.png"/><Relationship Id="rId214" Type="http://schemas.openxmlformats.org/officeDocument/2006/relationships/image" Target="../media/image262.png"/><Relationship Id="rId116" Type="http://schemas.openxmlformats.org/officeDocument/2006/relationships/image" Target="../media/image164.png"/><Relationship Id="rId137" Type="http://schemas.openxmlformats.org/officeDocument/2006/relationships/image" Target="../media/image185.png"/><Relationship Id="rId158" Type="http://schemas.openxmlformats.org/officeDocument/2006/relationships/image" Target="../media/image206.jpeg"/></Relationships>
</file>

<file path=ppt/slides/_rels/slide6.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5.xml"/><Relationship Id="rId1" Type="http://schemas.openxmlformats.org/officeDocument/2006/relationships/slideLayout" Target="../slideLayouts/slideLayout74.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s>
</file>

<file path=ppt/slides/_rels/slide7.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8.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urple and white sign on a building&#10;&#10;Description automatically generated">
            <a:extLst>
              <a:ext uri="{FF2B5EF4-FFF2-40B4-BE49-F238E27FC236}">
                <a16:creationId xmlns:a16="http://schemas.microsoft.com/office/drawing/2014/main" id="{66BA03E5-2F36-F43F-3018-DFB90E166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858"/>
            <a:ext cx="12385524" cy="6966857"/>
          </a:xfrm>
          <a:prstGeom prst="rect">
            <a:avLst/>
          </a:prstGeom>
        </p:spPr>
      </p:pic>
      <p:pic>
        <p:nvPicPr>
          <p:cNvPr id="7" name="Picture 6" descr="A logo with pink dots&#10;&#10;Description automatically generated">
            <a:extLst>
              <a:ext uri="{FF2B5EF4-FFF2-40B4-BE49-F238E27FC236}">
                <a16:creationId xmlns:a16="http://schemas.microsoft.com/office/drawing/2014/main" id="{AB58E232-DC3B-FD6A-F442-527254AAF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6836" y="3139588"/>
            <a:ext cx="2138998" cy="2138998"/>
          </a:xfrm>
          <a:prstGeom prst="rect">
            <a:avLst/>
          </a:prstGeom>
        </p:spPr>
      </p:pic>
      <p:sp>
        <p:nvSpPr>
          <p:cNvPr id="2" name="TextBox 1">
            <a:extLst>
              <a:ext uri="{FF2B5EF4-FFF2-40B4-BE49-F238E27FC236}">
                <a16:creationId xmlns:a16="http://schemas.microsoft.com/office/drawing/2014/main" id="{F576AF08-CACF-9323-F7F5-69B50A6F2F52}"/>
              </a:ext>
            </a:extLst>
          </p:cNvPr>
          <p:cNvSpPr txBox="1"/>
          <p:nvPr/>
        </p:nvSpPr>
        <p:spPr>
          <a:xfrm>
            <a:off x="5560218" y="5355704"/>
            <a:ext cx="6481763"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Three-year savings and transformation opportunities</a:t>
            </a:r>
            <a:endParaRPr lang="en-GB" sz="2000" dirty="0">
              <a:solidFill>
                <a:schemeClr val="bg1"/>
              </a:solidFill>
              <a:latin typeface="Arial" panose="020B0604020202020204" pitchFamily="34" charset="0"/>
              <a:cs typeface="Arial" panose="020B0604020202020204" pitchFamily="34" charset="0"/>
            </a:endParaRPr>
          </a:p>
        </p:txBody>
      </p:sp>
      <p:pic>
        <p:nvPicPr>
          <p:cNvPr id="1026" name="Picture 2" descr="NHS England - Wikipedia">
            <a:extLst>
              <a:ext uri="{FF2B5EF4-FFF2-40B4-BE49-F238E27FC236}">
                <a16:creationId xmlns:a16="http://schemas.microsoft.com/office/drawing/2014/main" id="{A1EDFD6F-BEBC-D5D4-20B3-1D0DEC9950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1576" y="3709926"/>
            <a:ext cx="1281953" cy="99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016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1FCEB7C-4F49-0DA7-BAA7-7EC127EA70DE}"/>
              </a:ext>
            </a:extLst>
          </p:cNvPr>
          <p:cNvSpPr/>
          <p:nvPr/>
        </p:nvSpPr>
        <p:spPr>
          <a:xfrm>
            <a:off x="9757186" y="81164"/>
            <a:ext cx="2434814" cy="17779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2"/>
          <p:cNvGrpSpPr/>
          <p:nvPr/>
        </p:nvGrpSpPr>
        <p:grpSpPr>
          <a:xfrm>
            <a:off x="1319605" y="566800"/>
            <a:ext cx="2362616" cy="578523"/>
            <a:chOff x="0" y="0"/>
            <a:chExt cx="4725232" cy="1157046"/>
          </a:xfrm>
        </p:grpSpPr>
        <p:grpSp>
          <p:nvGrpSpPr>
            <p:cNvPr id="3" name="Group 3"/>
            <p:cNvGrpSpPr/>
            <p:nvPr/>
          </p:nvGrpSpPr>
          <p:grpSpPr>
            <a:xfrm>
              <a:off x="0" y="0"/>
              <a:ext cx="4725232" cy="1157046"/>
              <a:chOff x="0" y="0"/>
              <a:chExt cx="933379" cy="228552"/>
            </a:xfrm>
          </p:grpSpPr>
          <p:sp>
            <p:nvSpPr>
              <p:cNvPr id="4" name="Freeform 4"/>
              <p:cNvSpPr/>
              <p:nvPr/>
            </p:nvSpPr>
            <p:spPr>
              <a:xfrm>
                <a:off x="0" y="0"/>
                <a:ext cx="933379" cy="228552"/>
              </a:xfrm>
              <a:custGeom>
                <a:avLst/>
                <a:gdLst/>
                <a:ahLst/>
                <a:cxnLst/>
                <a:rect l="l" t="t" r="r" b="b"/>
                <a:pathLst>
                  <a:path w="933379" h="228552">
                    <a:moveTo>
                      <a:pt x="111413" y="0"/>
                    </a:moveTo>
                    <a:lnTo>
                      <a:pt x="821966" y="0"/>
                    </a:lnTo>
                    <a:cubicBezTo>
                      <a:pt x="883498" y="0"/>
                      <a:pt x="933379" y="49881"/>
                      <a:pt x="933379" y="111413"/>
                    </a:cubicBezTo>
                    <a:lnTo>
                      <a:pt x="933379" y="117140"/>
                    </a:lnTo>
                    <a:cubicBezTo>
                      <a:pt x="933379" y="178671"/>
                      <a:pt x="883498" y="228552"/>
                      <a:pt x="821966" y="228552"/>
                    </a:cubicBezTo>
                    <a:lnTo>
                      <a:pt x="111413" y="228552"/>
                    </a:lnTo>
                    <a:cubicBezTo>
                      <a:pt x="49881" y="228552"/>
                      <a:pt x="0" y="178671"/>
                      <a:pt x="0" y="117140"/>
                    </a:cubicBezTo>
                    <a:lnTo>
                      <a:pt x="0" y="111413"/>
                    </a:lnTo>
                    <a:cubicBezTo>
                      <a:pt x="0" y="49881"/>
                      <a:pt x="49881" y="0"/>
                      <a:pt x="111413" y="0"/>
                    </a:cubicBezTo>
                    <a:close/>
                  </a:path>
                </a:pathLst>
              </a:custGeom>
              <a:solidFill>
                <a:srgbClr val="59315F"/>
              </a:solidFill>
            </p:spPr>
            <p:txBody>
              <a:bodyPr/>
              <a:lstStyle/>
              <a:p>
                <a:endParaRPr lang="en-GB" sz="1200">
                  <a:latin typeface="Arial" panose="020B0604020202020204" pitchFamily="34" charset="0"/>
                  <a:cs typeface="Arial" panose="020B0604020202020204" pitchFamily="34" charset="0"/>
                </a:endParaRPr>
              </a:p>
            </p:txBody>
          </p:sp>
          <p:sp>
            <p:nvSpPr>
              <p:cNvPr id="5" name="TextBox 5"/>
              <p:cNvSpPr txBox="1"/>
              <p:nvPr/>
            </p:nvSpPr>
            <p:spPr>
              <a:xfrm>
                <a:off x="0" y="-38100"/>
                <a:ext cx="933379" cy="266652"/>
              </a:xfrm>
              <a:prstGeom prst="rect">
                <a:avLst/>
              </a:prstGeom>
            </p:spPr>
            <p:txBody>
              <a:bodyPr lIns="33867" tIns="33867" rIns="33867" bIns="33867" rtlCol="0" anchor="ctr"/>
              <a:lstStyle/>
              <a:p>
                <a:pPr algn="ctr">
                  <a:lnSpc>
                    <a:spcPts val="1995"/>
                  </a:lnSpc>
                </a:pPr>
                <a:endParaRPr sz="1200">
                  <a:latin typeface="Arial" panose="020B0604020202020204" pitchFamily="34" charset="0"/>
                  <a:cs typeface="Arial" panose="020B0604020202020204" pitchFamily="34" charset="0"/>
                </a:endParaRPr>
              </a:p>
            </p:txBody>
          </p:sp>
        </p:grpSp>
        <p:sp>
          <p:nvSpPr>
            <p:cNvPr id="6" name="TextBox 6"/>
            <p:cNvSpPr txBox="1"/>
            <p:nvPr/>
          </p:nvSpPr>
          <p:spPr>
            <a:xfrm>
              <a:off x="886162" y="249594"/>
              <a:ext cx="2952910" cy="585930"/>
            </a:xfrm>
            <a:prstGeom prst="rect">
              <a:avLst/>
            </a:prstGeom>
          </p:spPr>
          <p:txBody>
            <a:bodyPr lIns="0" tIns="0" rIns="0" bIns="0" rtlCol="0" anchor="t">
              <a:spAutoFit/>
            </a:bodyPr>
            <a:lstStyle/>
            <a:p>
              <a:pPr algn="ctr">
                <a:lnSpc>
                  <a:spcPts val="2519"/>
                </a:lnSpc>
              </a:pPr>
              <a:r>
                <a:rPr lang="en-US" sz="1799" b="1" dirty="0">
                  <a:solidFill>
                    <a:srgbClr val="FFFFFF"/>
                  </a:solidFill>
                  <a:latin typeface="Arial" panose="020B0604020202020204" pitchFamily="34" charset="0"/>
                  <a:ea typeface="Roboto Bold"/>
                  <a:cs typeface="Arial" panose="020B0604020202020204" pitchFamily="34" charset="0"/>
                  <a:sym typeface="Roboto Bold"/>
                </a:rPr>
                <a:t>Our People</a:t>
              </a:r>
            </a:p>
          </p:txBody>
        </p:sp>
      </p:grpSp>
      <p:grpSp>
        <p:nvGrpSpPr>
          <p:cNvPr id="7" name="Group 7"/>
          <p:cNvGrpSpPr/>
          <p:nvPr/>
        </p:nvGrpSpPr>
        <p:grpSpPr>
          <a:xfrm>
            <a:off x="4914692" y="566800"/>
            <a:ext cx="2362616" cy="578523"/>
            <a:chOff x="0" y="0"/>
            <a:chExt cx="4725232" cy="1157046"/>
          </a:xfrm>
        </p:grpSpPr>
        <p:grpSp>
          <p:nvGrpSpPr>
            <p:cNvPr id="8" name="Group 8"/>
            <p:cNvGrpSpPr/>
            <p:nvPr/>
          </p:nvGrpSpPr>
          <p:grpSpPr>
            <a:xfrm>
              <a:off x="0" y="0"/>
              <a:ext cx="4725232" cy="1157046"/>
              <a:chOff x="0" y="0"/>
              <a:chExt cx="933379" cy="228552"/>
            </a:xfrm>
          </p:grpSpPr>
          <p:sp>
            <p:nvSpPr>
              <p:cNvPr id="9" name="Freeform 9"/>
              <p:cNvSpPr/>
              <p:nvPr/>
            </p:nvSpPr>
            <p:spPr>
              <a:xfrm>
                <a:off x="0" y="0"/>
                <a:ext cx="933379" cy="228552"/>
              </a:xfrm>
              <a:custGeom>
                <a:avLst/>
                <a:gdLst/>
                <a:ahLst/>
                <a:cxnLst/>
                <a:rect l="l" t="t" r="r" b="b"/>
                <a:pathLst>
                  <a:path w="933379" h="228552">
                    <a:moveTo>
                      <a:pt x="111413" y="0"/>
                    </a:moveTo>
                    <a:lnTo>
                      <a:pt x="821966" y="0"/>
                    </a:lnTo>
                    <a:cubicBezTo>
                      <a:pt x="883498" y="0"/>
                      <a:pt x="933379" y="49881"/>
                      <a:pt x="933379" y="111413"/>
                    </a:cubicBezTo>
                    <a:lnTo>
                      <a:pt x="933379" y="117140"/>
                    </a:lnTo>
                    <a:cubicBezTo>
                      <a:pt x="933379" y="178671"/>
                      <a:pt x="883498" y="228552"/>
                      <a:pt x="821966" y="228552"/>
                    </a:cubicBezTo>
                    <a:lnTo>
                      <a:pt x="111413" y="228552"/>
                    </a:lnTo>
                    <a:cubicBezTo>
                      <a:pt x="49881" y="228552"/>
                      <a:pt x="0" y="178671"/>
                      <a:pt x="0" y="117140"/>
                    </a:cubicBezTo>
                    <a:lnTo>
                      <a:pt x="0" y="111413"/>
                    </a:lnTo>
                    <a:cubicBezTo>
                      <a:pt x="0" y="49881"/>
                      <a:pt x="49881" y="0"/>
                      <a:pt x="111413" y="0"/>
                    </a:cubicBezTo>
                    <a:close/>
                  </a:path>
                </a:pathLst>
              </a:custGeom>
              <a:solidFill>
                <a:srgbClr val="59315F"/>
              </a:solidFill>
            </p:spPr>
            <p:txBody>
              <a:bodyPr/>
              <a:lstStyle/>
              <a:p>
                <a:endParaRPr lang="en-GB" sz="1200">
                  <a:latin typeface="Arial" panose="020B0604020202020204" pitchFamily="34" charset="0"/>
                  <a:cs typeface="Arial" panose="020B0604020202020204" pitchFamily="34" charset="0"/>
                </a:endParaRPr>
              </a:p>
            </p:txBody>
          </p:sp>
          <p:sp>
            <p:nvSpPr>
              <p:cNvPr id="10" name="TextBox 10"/>
              <p:cNvSpPr txBox="1"/>
              <p:nvPr/>
            </p:nvSpPr>
            <p:spPr>
              <a:xfrm>
                <a:off x="0" y="-38100"/>
                <a:ext cx="933379" cy="266652"/>
              </a:xfrm>
              <a:prstGeom prst="rect">
                <a:avLst/>
              </a:prstGeom>
            </p:spPr>
            <p:txBody>
              <a:bodyPr lIns="33867" tIns="33867" rIns="33867" bIns="33867" rtlCol="0" anchor="ctr"/>
              <a:lstStyle/>
              <a:p>
                <a:pPr algn="ctr">
                  <a:lnSpc>
                    <a:spcPts val="1995"/>
                  </a:lnSpc>
                </a:pPr>
                <a:endParaRPr sz="1200">
                  <a:latin typeface="Arial" panose="020B0604020202020204" pitchFamily="34" charset="0"/>
                  <a:cs typeface="Arial" panose="020B0604020202020204" pitchFamily="34" charset="0"/>
                </a:endParaRPr>
              </a:p>
            </p:txBody>
          </p:sp>
        </p:grpSp>
        <p:sp>
          <p:nvSpPr>
            <p:cNvPr id="11" name="TextBox 11"/>
            <p:cNvSpPr txBox="1"/>
            <p:nvPr/>
          </p:nvSpPr>
          <p:spPr>
            <a:xfrm>
              <a:off x="541664" y="249594"/>
              <a:ext cx="3641904" cy="585930"/>
            </a:xfrm>
            <a:prstGeom prst="rect">
              <a:avLst/>
            </a:prstGeom>
          </p:spPr>
          <p:txBody>
            <a:bodyPr lIns="0" tIns="0" rIns="0" bIns="0" rtlCol="0" anchor="t">
              <a:spAutoFit/>
            </a:bodyPr>
            <a:lstStyle/>
            <a:p>
              <a:pPr algn="ctr">
                <a:lnSpc>
                  <a:spcPts val="2519"/>
                </a:lnSpc>
              </a:pPr>
              <a:r>
                <a:rPr lang="en-US" sz="1799" b="1">
                  <a:solidFill>
                    <a:srgbClr val="FFFFFF"/>
                  </a:solidFill>
                  <a:latin typeface="Arial" panose="020B0604020202020204" pitchFamily="34" charset="0"/>
                  <a:ea typeface="Roboto Bold"/>
                  <a:cs typeface="Arial" panose="020B0604020202020204" pitchFamily="34" charset="0"/>
                  <a:sym typeface="Roboto Bold"/>
                </a:rPr>
                <a:t>Our Processes</a:t>
              </a:r>
            </a:p>
          </p:txBody>
        </p:sp>
      </p:grpSp>
      <p:grpSp>
        <p:nvGrpSpPr>
          <p:cNvPr id="12" name="Group 12"/>
          <p:cNvGrpSpPr/>
          <p:nvPr/>
        </p:nvGrpSpPr>
        <p:grpSpPr>
          <a:xfrm>
            <a:off x="8509208" y="566800"/>
            <a:ext cx="2362616" cy="578523"/>
            <a:chOff x="0" y="0"/>
            <a:chExt cx="4725232" cy="1157046"/>
          </a:xfrm>
        </p:grpSpPr>
        <p:grpSp>
          <p:nvGrpSpPr>
            <p:cNvPr id="13" name="Group 13"/>
            <p:cNvGrpSpPr/>
            <p:nvPr/>
          </p:nvGrpSpPr>
          <p:grpSpPr>
            <a:xfrm>
              <a:off x="0" y="0"/>
              <a:ext cx="4725232" cy="1157046"/>
              <a:chOff x="0" y="0"/>
              <a:chExt cx="933379" cy="228552"/>
            </a:xfrm>
          </p:grpSpPr>
          <p:sp>
            <p:nvSpPr>
              <p:cNvPr id="14" name="Freeform 14"/>
              <p:cNvSpPr/>
              <p:nvPr/>
            </p:nvSpPr>
            <p:spPr>
              <a:xfrm>
                <a:off x="0" y="0"/>
                <a:ext cx="933379" cy="228552"/>
              </a:xfrm>
              <a:custGeom>
                <a:avLst/>
                <a:gdLst/>
                <a:ahLst/>
                <a:cxnLst/>
                <a:rect l="l" t="t" r="r" b="b"/>
                <a:pathLst>
                  <a:path w="933379" h="228552">
                    <a:moveTo>
                      <a:pt x="111413" y="0"/>
                    </a:moveTo>
                    <a:lnTo>
                      <a:pt x="821966" y="0"/>
                    </a:lnTo>
                    <a:cubicBezTo>
                      <a:pt x="883498" y="0"/>
                      <a:pt x="933379" y="49881"/>
                      <a:pt x="933379" y="111413"/>
                    </a:cubicBezTo>
                    <a:lnTo>
                      <a:pt x="933379" y="117140"/>
                    </a:lnTo>
                    <a:cubicBezTo>
                      <a:pt x="933379" y="178671"/>
                      <a:pt x="883498" y="228552"/>
                      <a:pt x="821966" y="228552"/>
                    </a:cubicBezTo>
                    <a:lnTo>
                      <a:pt x="111413" y="228552"/>
                    </a:lnTo>
                    <a:cubicBezTo>
                      <a:pt x="49881" y="228552"/>
                      <a:pt x="0" y="178671"/>
                      <a:pt x="0" y="117140"/>
                    </a:cubicBezTo>
                    <a:lnTo>
                      <a:pt x="0" y="111413"/>
                    </a:lnTo>
                    <a:cubicBezTo>
                      <a:pt x="0" y="49881"/>
                      <a:pt x="49881" y="0"/>
                      <a:pt x="111413" y="0"/>
                    </a:cubicBezTo>
                    <a:close/>
                  </a:path>
                </a:pathLst>
              </a:custGeom>
              <a:solidFill>
                <a:srgbClr val="59315F"/>
              </a:solidFill>
            </p:spPr>
            <p:txBody>
              <a:bodyPr/>
              <a:lstStyle/>
              <a:p>
                <a:endParaRPr lang="en-GB" sz="1200">
                  <a:latin typeface="Arial" panose="020B0604020202020204" pitchFamily="34" charset="0"/>
                  <a:cs typeface="Arial" panose="020B0604020202020204" pitchFamily="34" charset="0"/>
                </a:endParaRPr>
              </a:p>
            </p:txBody>
          </p:sp>
          <p:sp>
            <p:nvSpPr>
              <p:cNvPr id="15" name="TextBox 15"/>
              <p:cNvSpPr txBox="1"/>
              <p:nvPr/>
            </p:nvSpPr>
            <p:spPr>
              <a:xfrm>
                <a:off x="0" y="-38100"/>
                <a:ext cx="933379" cy="266652"/>
              </a:xfrm>
              <a:prstGeom prst="rect">
                <a:avLst/>
              </a:prstGeom>
            </p:spPr>
            <p:txBody>
              <a:bodyPr lIns="33867" tIns="33867" rIns="33867" bIns="33867" rtlCol="0" anchor="ctr"/>
              <a:lstStyle/>
              <a:p>
                <a:pPr algn="ctr">
                  <a:lnSpc>
                    <a:spcPts val="1995"/>
                  </a:lnSpc>
                </a:pPr>
                <a:endParaRPr sz="1200">
                  <a:latin typeface="Arial" panose="020B0604020202020204" pitchFamily="34" charset="0"/>
                  <a:cs typeface="Arial" panose="020B0604020202020204" pitchFamily="34" charset="0"/>
                </a:endParaRPr>
              </a:p>
            </p:txBody>
          </p:sp>
        </p:grpSp>
        <p:sp>
          <p:nvSpPr>
            <p:cNvPr id="16" name="TextBox 16"/>
            <p:cNvSpPr txBox="1"/>
            <p:nvPr/>
          </p:nvSpPr>
          <p:spPr>
            <a:xfrm>
              <a:off x="287436" y="249594"/>
              <a:ext cx="4150360" cy="585930"/>
            </a:xfrm>
            <a:prstGeom prst="rect">
              <a:avLst/>
            </a:prstGeom>
          </p:spPr>
          <p:txBody>
            <a:bodyPr lIns="0" tIns="0" rIns="0" bIns="0" rtlCol="0" anchor="t">
              <a:spAutoFit/>
            </a:bodyPr>
            <a:lstStyle/>
            <a:p>
              <a:pPr algn="ctr">
                <a:lnSpc>
                  <a:spcPts val="2519"/>
                </a:lnSpc>
              </a:pPr>
              <a:r>
                <a:rPr lang="en-US" sz="1799" b="1">
                  <a:solidFill>
                    <a:srgbClr val="FFFFFF"/>
                  </a:solidFill>
                  <a:latin typeface="Arial" panose="020B0604020202020204" pitchFamily="34" charset="0"/>
                  <a:ea typeface="Roboto Bold"/>
                  <a:cs typeface="Arial" panose="020B0604020202020204" pitchFamily="34" charset="0"/>
                  <a:sym typeface="Roboto Bold"/>
                </a:rPr>
                <a:t>Our Tech</a:t>
              </a:r>
            </a:p>
          </p:txBody>
        </p:sp>
      </p:grpSp>
      <p:grpSp>
        <p:nvGrpSpPr>
          <p:cNvPr id="17" name="Group 17"/>
          <p:cNvGrpSpPr/>
          <p:nvPr/>
        </p:nvGrpSpPr>
        <p:grpSpPr>
          <a:xfrm>
            <a:off x="879186" y="1494573"/>
            <a:ext cx="3138362" cy="4468158"/>
            <a:chOff x="0" y="0"/>
            <a:chExt cx="1239847" cy="1685961"/>
          </a:xfrm>
        </p:grpSpPr>
        <p:sp>
          <p:nvSpPr>
            <p:cNvPr id="18" name="Freeform 18"/>
            <p:cNvSpPr/>
            <p:nvPr/>
          </p:nvSpPr>
          <p:spPr>
            <a:xfrm>
              <a:off x="0" y="0"/>
              <a:ext cx="1239847" cy="1685961"/>
            </a:xfrm>
            <a:custGeom>
              <a:avLst/>
              <a:gdLst/>
              <a:ahLst/>
              <a:cxnLst/>
              <a:rect l="l" t="t" r="r" b="b"/>
              <a:pathLst>
                <a:path w="1239847" h="1685961">
                  <a:moveTo>
                    <a:pt x="39470" y="0"/>
                  </a:moveTo>
                  <a:lnTo>
                    <a:pt x="1200377" y="0"/>
                  </a:lnTo>
                  <a:cubicBezTo>
                    <a:pt x="1222175" y="0"/>
                    <a:pt x="1239847" y="17671"/>
                    <a:pt x="1239847" y="39470"/>
                  </a:cubicBezTo>
                  <a:lnTo>
                    <a:pt x="1239847" y="1646492"/>
                  </a:lnTo>
                  <a:cubicBezTo>
                    <a:pt x="1239847" y="1656960"/>
                    <a:pt x="1235688" y="1666999"/>
                    <a:pt x="1228286" y="1674401"/>
                  </a:cubicBezTo>
                  <a:cubicBezTo>
                    <a:pt x="1220884" y="1681803"/>
                    <a:pt x="1210845" y="1685961"/>
                    <a:pt x="1200377" y="1685961"/>
                  </a:cubicBezTo>
                  <a:lnTo>
                    <a:pt x="39470" y="1685961"/>
                  </a:lnTo>
                  <a:cubicBezTo>
                    <a:pt x="29002" y="1685961"/>
                    <a:pt x="18962" y="1681803"/>
                    <a:pt x="11560" y="1674401"/>
                  </a:cubicBezTo>
                  <a:cubicBezTo>
                    <a:pt x="4158" y="1666999"/>
                    <a:pt x="0" y="1656960"/>
                    <a:pt x="0" y="1646492"/>
                  </a:cubicBezTo>
                  <a:lnTo>
                    <a:pt x="0" y="39470"/>
                  </a:lnTo>
                  <a:cubicBezTo>
                    <a:pt x="0" y="29002"/>
                    <a:pt x="4158" y="18962"/>
                    <a:pt x="11560" y="11560"/>
                  </a:cubicBezTo>
                  <a:cubicBezTo>
                    <a:pt x="18962" y="4158"/>
                    <a:pt x="29002" y="0"/>
                    <a:pt x="39470" y="0"/>
                  </a:cubicBezTo>
                  <a:close/>
                </a:path>
              </a:pathLst>
            </a:custGeom>
            <a:solidFill>
              <a:srgbClr val="000000">
                <a:alpha val="0"/>
              </a:srgbClr>
            </a:solidFill>
            <a:ln w="38100" cap="rnd">
              <a:solidFill>
                <a:srgbClr val="E31C79"/>
              </a:solidFill>
              <a:prstDash val="solid"/>
              <a:round/>
            </a:ln>
          </p:spPr>
          <p:txBody>
            <a:bodyPr/>
            <a:lstStyle/>
            <a:p>
              <a:endParaRPr lang="en-GB" sz="1200"/>
            </a:p>
          </p:txBody>
        </p:sp>
        <p:sp>
          <p:nvSpPr>
            <p:cNvPr id="19" name="TextBox 19"/>
            <p:cNvSpPr txBox="1"/>
            <p:nvPr/>
          </p:nvSpPr>
          <p:spPr>
            <a:xfrm>
              <a:off x="0" y="-47625"/>
              <a:ext cx="1239847" cy="1733586"/>
            </a:xfrm>
            <a:prstGeom prst="rect">
              <a:avLst/>
            </a:prstGeom>
          </p:spPr>
          <p:txBody>
            <a:bodyPr lIns="33867" tIns="33867" rIns="33867" bIns="33867" rtlCol="0" anchor="ctr"/>
            <a:lstStyle/>
            <a:p>
              <a:pPr algn="ctr">
                <a:lnSpc>
                  <a:spcPts val="1995"/>
                </a:lnSpc>
              </a:pPr>
              <a:endParaRPr sz="1200"/>
            </a:p>
          </p:txBody>
        </p:sp>
      </p:grpSp>
      <p:grpSp>
        <p:nvGrpSpPr>
          <p:cNvPr id="20" name="Group 20"/>
          <p:cNvGrpSpPr/>
          <p:nvPr/>
        </p:nvGrpSpPr>
        <p:grpSpPr>
          <a:xfrm>
            <a:off x="4526819" y="1494573"/>
            <a:ext cx="3138362" cy="4468158"/>
            <a:chOff x="0" y="0"/>
            <a:chExt cx="1239847" cy="1685961"/>
          </a:xfrm>
        </p:grpSpPr>
        <p:sp>
          <p:nvSpPr>
            <p:cNvPr id="21" name="Freeform 21"/>
            <p:cNvSpPr/>
            <p:nvPr/>
          </p:nvSpPr>
          <p:spPr>
            <a:xfrm>
              <a:off x="0" y="0"/>
              <a:ext cx="1239847" cy="1685961"/>
            </a:xfrm>
            <a:custGeom>
              <a:avLst/>
              <a:gdLst/>
              <a:ahLst/>
              <a:cxnLst/>
              <a:rect l="l" t="t" r="r" b="b"/>
              <a:pathLst>
                <a:path w="1239847" h="1685961">
                  <a:moveTo>
                    <a:pt x="39470" y="0"/>
                  </a:moveTo>
                  <a:lnTo>
                    <a:pt x="1200377" y="0"/>
                  </a:lnTo>
                  <a:cubicBezTo>
                    <a:pt x="1222175" y="0"/>
                    <a:pt x="1239847" y="17671"/>
                    <a:pt x="1239847" y="39470"/>
                  </a:cubicBezTo>
                  <a:lnTo>
                    <a:pt x="1239847" y="1646492"/>
                  </a:lnTo>
                  <a:cubicBezTo>
                    <a:pt x="1239847" y="1656960"/>
                    <a:pt x="1235688" y="1666999"/>
                    <a:pt x="1228286" y="1674401"/>
                  </a:cubicBezTo>
                  <a:cubicBezTo>
                    <a:pt x="1220884" y="1681803"/>
                    <a:pt x="1210845" y="1685961"/>
                    <a:pt x="1200377" y="1685961"/>
                  </a:cubicBezTo>
                  <a:lnTo>
                    <a:pt x="39470" y="1685961"/>
                  </a:lnTo>
                  <a:cubicBezTo>
                    <a:pt x="29002" y="1685961"/>
                    <a:pt x="18962" y="1681803"/>
                    <a:pt x="11560" y="1674401"/>
                  </a:cubicBezTo>
                  <a:cubicBezTo>
                    <a:pt x="4158" y="1666999"/>
                    <a:pt x="0" y="1656960"/>
                    <a:pt x="0" y="1646492"/>
                  </a:cubicBezTo>
                  <a:lnTo>
                    <a:pt x="0" y="39470"/>
                  </a:lnTo>
                  <a:cubicBezTo>
                    <a:pt x="0" y="29002"/>
                    <a:pt x="4158" y="18962"/>
                    <a:pt x="11560" y="11560"/>
                  </a:cubicBezTo>
                  <a:cubicBezTo>
                    <a:pt x="18962" y="4158"/>
                    <a:pt x="29002" y="0"/>
                    <a:pt x="39470" y="0"/>
                  </a:cubicBezTo>
                  <a:close/>
                </a:path>
              </a:pathLst>
            </a:custGeom>
            <a:solidFill>
              <a:srgbClr val="000000">
                <a:alpha val="0"/>
              </a:srgbClr>
            </a:solidFill>
            <a:ln w="38100" cap="rnd">
              <a:solidFill>
                <a:srgbClr val="E31C79"/>
              </a:solidFill>
              <a:prstDash val="solid"/>
              <a:round/>
            </a:ln>
          </p:spPr>
          <p:txBody>
            <a:bodyPr/>
            <a:lstStyle/>
            <a:p>
              <a:endParaRPr lang="en-GB" sz="1200"/>
            </a:p>
          </p:txBody>
        </p:sp>
        <p:sp>
          <p:nvSpPr>
            <p:cNvPr id="22" name="TextBox 22"/>
            <p:cNvSpPr txBox="1"/>
            <p:nvPr/>
          </p:nvSpPr>
          <p:spPr>
            <a:xfrm>
              <a:off x="0" y="-47625"/>
              <a:ext cx="1239847" cy="1733586"/>
            </a:xfrm>
            <a:prstGeom prst="rect">
              <a:avLst/>
            </a:prstGeom>
          </p:spPr>
          <p:txBody>
            <a:bodyPr lIns="33867" tIns="33867" rIns="33867" bIns="33867" rtlCol="0" anchor="ctr"/>
            <a:lstStyle/>
            <a:p>
              <a:pPr algn="ctr">
                <a:lnSpc>
                  <a:spcPts val="1995"/>
                </a:lnSpc>
              </a:pPr>
              <a:endParaRPr sz="1200"/>
            </a:p>
          </p:txBody>
        </p:sp>
      </p:grpSp>
      <p:grpSp>
        <p:nvGrpSpPr>
          <p:cNvPr id="23" name="Group 23"/>
          <p:cNvGrpSpPr/>
          <p:nvPr/>
        </p:nvGrpSpPr>
        <p:grpSpPr>
          <a:xfrm>
            <a:off x="8121335" y="1494573"/>
            <a:ext cx="3138362" cy="4468158"/>
            <a:chOff x="0" y="0"/>
            <a:chExt cx="1239847" cy="1685961"/>
          </a:xfrm>
        </p:grpSpPr>
        <p:sp>
          <p:nvSpPr>
            <p:cNvPr id="24" name="Freeform 24"/>
            <p:cNvSpPr/>
            <p:nvPr/>
          </p:nvSpPr>
          <p:spPr>
            <a:xfrm>
              <a:off x="0" y="0"/>
              <a:ext cx="1239847" cy="1685961"/>
            </a:xfrm>
            <a:custGeom>
              <a:avLst/>
              <a:gdLst/>
              <a:ahLst/>
              <a:cxnLst/>
              <a:rect l="l" t="t" r="r" b="b"/>
              <a:pathLst>
                <a:path w="1239847" h="1685961">
                  <a:moveTo>
                    <a:pt x="39470" y="0"/>
                  </a:moveTo>
                  <a:lnTo>
                    <a:pt x="1200377" y="0"/>
                  </a:lnTo>
                  <a:cubicBezTo>
                    <a:pt x="1222175" y="0"/>
                    <a:pt x="1239847" y="17671"/>
                    <a:pt x="1239847" y="39470"/>
                  </a:cubicBezTo>
                  <a:lnTo>
                    <a:pt x="1239847" y="1646492"/>
                  </a:lnTo>
                  <a:cubicBezTo>
                    <a:pt x="1239847" y="1656960"/>
                    <a:pt x="1235688" y="1666999"/>
                    <a:pt x="1228286" y="1674401"/>
                  </a:cubicBezTo>
                  <a:cubicBezTo>
                    <a:pt x="1220884" y="1681803"/>
                    <a:pt x="1210845" y="1685961"/>
                    <a:pt x="1200377" y="1685961"/>
                  </a:cubicBezTo>
                  <a:lnTo>
                    <a:pt x="39470" y="1685961"/>
                  </a:lnTo>
                  <a:cubicBezTo>
                    <a:pt x="29002" y="1685961"/>
                    <a:pt x="18962" y="1681803"/>
                    <a:pt x="11560" y="1674401"/>
                  </a:cubicBezTo>
                  <a:cubicBezTo>
                    <a:pt x="4158" y="1666999"/>
                    <a:pt x="0" y="1656960"/>
                    <a:pt x="0" y="1646492"/>
                  </a:cubicBezTo>
                  <a:lnTo>
                    <a:pt x="0" y="39470"/>
                  </a:lnTo>
                  <a:cubicBezTo>
                    <a:pt x="0" y="29002"/>
                    <a:pt x="4158" y="18962"/>
                    <a:pt x="11560" y="11560"/>
                  </a:cubicBezTo>
                  <a:cubicBezTo>
                    <a:pt x="18962" y="4158"/>
                    <a:pt x="29002" y="0"/>
                    <a:pt x="39470" y="0"/>
                  </a:cubicBezTo>
                  <a:close/>
                </a:path>
              </a:pathLst>
            </a:custGeom>
            <a:solidFill>
              <a:srgbClr val="000000">
                <a:alpha val="0"/>
              </a:srgbClr>
            </a:solidFill>
            <a:ln w="38100" cap="rnd">
              <a:solidFill>
                <a:srgbClr val="E31C79"/>
              </a:solidFill>
              <a:prstDash val="solid"/>
              <a:round/>
            </a:ln>
          </p:spPr>
          <p:txBody>
            <a:bodyPr/>
            <a:lstStyle/>
            <a:p>
              <a:endParaRPr lang="en-GB" sz="1200"/>
            </a:p>
          </p:txBody>
        </p:sp>
        <p:sp>
          <p:nvSpPr>
            <p:cNvPr id="25" name="TextBox 25"/>
            <p:cNvSpPr txBox="1"/>
            <p:nvPr/>
          </p:nvSpPr>
          <p:spPr>
            <a:xfrm>
              <a:off x="0" y="-47625"/>
              <a:ext cx="1239847" cy="1733586"/>
            </a:xfrm>
            <a:prstGeom prst="rect">
              <a:avLst/>
            </a:prstGeom>
          </p:spPr>
          <p:txBody>
            <a:bodyPr lIns="33867" tIns="33867" rIns="33867" bIns="33867" rtlCol="0" anchor="ctr"/>
            <a:lstStyle/>
            <a:p>
              <a:pPr algn="ctr">
                <a:lnSpc>
                  <a:spcPts val="1995"/>
                </a:lnSpc>
              </a:pPr>
              <a:endParaRPr sz="1200"/>
            </a:p>
          </p:txBody>
        </p:sp>
      </p:grpSp>
      <p:sp>
        <p:nvSpPr>
          <p:cNvPr id="26" name="Freeform 26"/>
          <p:cNvSpPr/>
          <p:nvPr/>
        </p:nvSpPr>
        <p:spPr>
          <a:xfrm>
            <a:off x="2391158" y="5439562"/>
            <a:ext cx="1496379" cy="358609"/>
          </a:xfrm>
          <a:custGeom>
            <a:avLst/>
            <a:gdLst/>
            <a:ahLst/>
            <a:cxnLst/>
            <a:rect l="l" t="t" r="r" b="b"/>
            <a:pathLst>
              <a:path w="2244569" h="537914">
                <a:moveTo>
                  <a:pt x="0" y="0"/>
                </a:moveTo>
                <a:lnTo>
                  <a:pt x="2244570" y="0"/>
                </a:lnTo>
                <a:lnTo>
                  <a:pt x="2244570" y="537914"/>
                </a:lnTo>
                <a:lnTo>
                  <a:pt x="0" y="537914"/>
                </a:lnTo>
                <a:lnTo>
                  <a:pt x="0" y="0"/>
                </a:lnTo>
                <a:close/>
              </a:path>
            </a:pathLst>
          </a:custGeom>
          <a:blipFill>
            <a:blip r:embed="rId2"/>
            <a:stretch>
              <a:fillRect/>
            </a:stretch>
          </a:blipFill>
        </p:spPr>
        <p:txBody>
          <a:bodyPr/>
          <a:lstStyle/>
          <a:p>
            <a:endParaRPr lang="en-GB" sz="1200"/>
          </a:p>
        </p:txBody>
      </p:sp>
      <p:sp>
        <p:nvSpPr>
          <p:cNvPr id="27" name="Freeform 27"/>
          <p:cNvSpPr/>
          <p:nvPr/>
        </p:nvSpPr>
        <p:spPr>
          <a:xfrm>
            <a:off x="6025960" y="5439562"/>
            <a:ext cx="1516521" cy="401878"/>
          </a:xfrm>
          <a:custGeom>
            <a:avLst/>
            <a:gdLst/>
            <a:ahLst/>
            <a:cxnLst/>
            <a:rect l="l" t="t" r="r" b="b"/>
            <a:pathLst>
              <a:path w="2274782" h="602817">
                <a:moveTo>
                  <a:pt x="0" y="0"/>
                </a:moveTo>
                <a:lnTo>
                  <a:pt x="2274782" y="0"/>
                </a:lnTo>
                <a:lnTo>
                  <a:pt x="2274782" y="602818"/>
                </a:lnTo>
                <a:lnTo>
                  <a:pt x="0" y="602818"/>
                </a:lnTo>
                <a:lnTo>
                  <a:pt x="0" y="0"/>
                </a:lnTo>
                <a:close/>
              </a:path>
            </a:pathLst>
          </a:custGeom>
          <a:blipFill>
            <a:blip r:embed="rId3"/>
            <a:stretch>
              <a:fillRect/>
            </a:stretch>
          </a:blipFill>
        </p:spPr>
        <p:txBody>
          <a:bodyPr/>
          <a:lstStyle/>
          <a:p>
            <a:endParaRPr lang="en-GB" sz="1200"/>
          </a:p>
        </p:txBody>
      </p:sp>
      <p:sp>
        <p:nvSpPr>
          <p:cNvPr id="28" name="Freeform 28"/>
          <p:cNvSpPr/>
          <p:nvPr/>
        </p:nvSpPr>
        <p:spPr>
          <a:xfrm>
            <a:off x="9537679" y="5203475"/>
            <a:ext cx="1566815" cy="590849"/>
          </a:xfrm>
          <a:custGeom>
            <a:avLst/>
            <a:gdLst/>
            <a:ahLst/>
            <a:cxnLst/>
            <a:rect l="l" t="t" r="r" b="b"/>
            <a:pathLst>
              <a:path w="2350222" h="886273">
                <a:moveTo>
                  <a:pt x="0" y="0"/>
                </a:moveTo>
                <a:lnTo>
                  <a:pt x="2350222" y="0"/>
                </a:lnTo>
                <a:lnTo>
                  <a:pt x="2350222" y="886272"/>
                </a:lnTo>
                <a:lnTo>
                  <a:pt x="0" y="886272"/>
                </a:lnTo>
                <a:lnTo>
                  <a:pt x="0" y="0"/>
                </a:lnTo>
                <a:close/>
              </a:path>
            </a:pathLst>
          </a:custGeom>
          <a:blipFill>
            <a:blip r:embed="rId4"/>
            <a:stretch>
              <a:fillRect r="-7743"/>
            </a:stretch>
          </a:blipFill>
        </p:spPr>
        <p:txBody>
          <a:bodyPr/>
          <a:lstStyle/>
          <a:p>
            <a:endParaRPr lang="en-GB" sz="1200"/>
          </a:p>
        </p:txBody>
      </p:sp>
      <p:sp>
        <p:nvSpPr>
          <p:cNvPr id="29" name="TextBox 29"/>
          <p:cNvSpPr txBox="1"/>
          <p:nvPr/>
        </p:nvSpPr>
        <p:spPr>
          <a:xfrm>
            <a:off x="4649520" y="1632741"/>
            <a:ext cx="2892961" cy="3445559"/>
          </a:xfrm>
          <a:prstGeom prst="rect">
            <a:avLst/>
          </a:prstGeom>
        </p:spPr>
        <p:txBody>
          <a:bodyPr lIns="0" tIns="0" rIns="0" bIns="0" rtlCol="0" anchor="t">
            <a:spAutoFit/>
          </a:bodyPr>
          <a:lstStyle/>
          <a:p>
            <a:pPr algn="ctr">
              <a:lnSpc>
                <a:spcPts val="1493"/>
              </a:lnSpc>
            </a:pPr>
            <a:r>
              <a:rPr lang="en-US" sz="1067" dirty="0">
                <a:solidFill>
                  <a:srgbClr val="000000"/>
                </a:solidFill>
                <a:latin typeface="Arial" panose="020B0604020202020204" pitchFamily="34" charset="0"/>
                <a:ea typeface="Roboto"/>
                <a:cs typeface="Arial" panose="020B0604020202020204" pitchFamily="34" charset="0"/>
                <a:sym typeface="Roboto"/>
              </a:rPr>
              <a:t>     There was some </a:t>
            </a:r>
            <a:r>
              <a:rPr lang="en-US" sz="1067" dirty="0" err="1">
                <a:solidFill>
                  <a:srgbClr val="000000"/>
                </a:solidFill>
                <a:latin typeface="Arial" panose="020B0604020202020204" pitchFamily="34" charset="0"/>
                <a:ea typeface="Roboto"/>
                <a:cs typeface="Arial" panose="020B0604020202020204" pitchFamily="34" charset="0"/>
                <a:sym typeface="Roboto"/>
              </a:rPr>
              <a:t>organisational</a:t>
            </a:r>
            <a:r>
              <a:rPr lang="en-US" sz="1067" dirty="0">
                <a:solidFill>
                  <a:srgbClr val="000000"/>
                </a:solidFill>
                <a:latin typeface="Arial" panose="020B0604020202020204" pitchFamily="34" charset="0"/>
                <a:ea typeface="Roboto"/>
                <a:cs typeface="Arial" panose="020B0604020202020204" pitchFamily="34" charset="0"/>
                <a:sym typeface="Roboto"/>
              </a:rPr>
              <a:t> nervousness about outsourcing reviews, but the quality of services and ability to flex to meet Welsh requirements has been outstanding with a focus at all times on clinical quality not finances. </a:t>
            </a:r>
          </a:p>
          <a:p>
            <a:pPr algn="ctr">
              <a:lnSpc>
                <a:spcPts val="1493"/>
              </a:lnSpc>
            </a:pPr>
            <a:endParaRPr lang="en-US" sz="1067" dirty="0">
              <a:solidFill>
                <a:srgbClr val="000000"/>
              </a:solidFill>
              <a:latin typeface="Arial" panose="020B0604020202020204" pitchFamily="34" charset="0"/>
              <a:ea typeface="Roboto"/>
              <a:cs typeface="Arial" panose="020B0604020202020204" pitchFamily="34" charset="0"/>
              <a:sym typeface="Roboto"/>
            </a:endParaRPr>
          </a:p>
          <a:p>
            <a:pPr algn="ctr">
              <a:lnSpc>
                <a:spcPts val="1493"/>
              </a:lnSpc>
              <a:spcBef>
                <a:spcPct val="0"/>
              </a:spcBef>
            </a:pPr>
            <a:r>
              <a:rPr lang="en-US" sz="1067" dirty="0">
                <a:solidFill>
                  <a:srgbClr val="000000"/>
                </a:solidFill>
                <a:latin typeface="Arial" panose="020B0604020202020204" pitchFamily="34" charset="0"/>
                <a:ea typeface="Roboto"/>
                <a:cs typeface="Arial" panose="020B0604020202020204" pitchFamily="34" charset="0"/>
                <a:sym typeface="Roboto"/>
              </a:rPr>
              <a:t>The Liaison processes are efficient, comprehensive and well documented with several families taking time to comment on their caring approach in remote reviews to ensure the patient/ family voice is heard and recorded fully. When dealing with complex clinical cases clinical grey areas are inevitable in a few cases: I have been really pleased and impressed with how individual cases and partnership working with us has been undertaken to ensure the individual is fairly and equitable at the </a:t>
            </a:r>
            <a:r>
              <a:rPr lang="en-US" sz="1067" dirty="0" err="1">
                <a:solidFill>
                  <a:srgbClr val="000000"/>
                </a:solidFill>
                <a:latin typeface="Arial" panose="020B0604020202020204" pitchFamily="34" charset="0"/>
                <a:ea typeface="Roboto"/>
                <a:cs typeface="Arial" panose="020B0604020202020204" pitchFamily="34" charset="0"/>
                <a:sym typeface="Roboto"/>
              </a:rPr>
              <a:t>centre</a:t>
            </a:r>
            <a:r>
              <a:rPr lang="en-US" sz="1067" dirty="0">
                <a:solidFill>
                  <a:srgbClr val="000000"/>
                </a:solidFill>
                <a:latin typeface="Arial" panose="020B0604020202020204" pitchFamily="34" charset="0"/>
                <a:ea typeface="Roboto"/>
                <a:cs typeface="Arial" panose="020B0604020202020204" pitchFamily="34" charset="0"/>
                <a:sym typeface="Roboto"/>
              </a:rPr>
              <a:t> of all decisions.</a:t>
            </a:r>
          </a:p>
        </p:txBody>
      </p:sp>
      <p:grpSp>
        <p:nvGrpSpPr>
          <p:cNvPr id="30" name="Group 30"/>
          <p:cNvGrpSpPr/>
          <p:nvPr/>
        </p:nvGrpSpPr>
        <p:grpSpPr>
          <a:xfrm>
            <a:off x="0" y="6172200"/>
            <a:ext cx="12192000" cy="685800"/>
            <a:chOff x="0" y="0"/>
            <a:chExt cx="4816593" cy="270933"/>
          </a:xfrm>
        </p:grpSpPr>
        <p:sp>
          <p:nvSpPr>
            <p:cNvPr id="31" name="Freeform 31"/>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59315F"/>
            </a:solidFill>
          </p:spPr>
          <p:txBody>
            <a:bodyPr/>
            <a:lstStyle/>
            <a:p>
              <a:endParaRPr lang="en-GB" sz="1200"/>
            </a:p>
          </p:txBody>
        </p:sp>
        <p:sp>
          <p:nvSpPr>
            <p:cNvPr id="32" name="TextBox 32"/>
            <p:cNvSpPr txBox="1"/>
            <p:nvPr/>
          </p:nvSpPr>
          <p:spPr>
            <a:xfrm>
              <a:off x="0" y="-47625"/>
              <a:ext cx="4816593" cy="318558"/>
            </a:xfrm>
            <a:prstGeom prst="rect">
              <a:avLst/>
            </a:prstGeom>
          </p:spPr>
          <p:txBody>
            <a:bodyPr lIns="33867" tIns="33867" rIns="33867" bIns="33867" rtlCol="0" anchor="ctr"/>
            <a:lstStyle/>
            <a:p>
              <a:pPr algn="ctr">
                <a:lnSpc>
                  <a:spcPts val="1995"/>
                </a:lnSpc>
              </a:pPr>
              <a:endParaRPr sz="1200"/>
            </a:p>
          </p:txBody>
        </p:sp>
      </p:grpSp>
      <p:grpSp>
        <p:nvGrpSpPr>
          <p:cNvPr id="33" name="Group 33"/>
          <p:cNvGrpSpPr/>
          <p:nvPr/>
        </p:nvGrpSpPr>
        <p:grpSpPr>
          <a:xfrm>
            <a:off x="610411" y="1283068"/>
            <a:ext cx="537550" cy="537550"/>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E31C79"/>
              </a:solidFill>
              <a:prstDash val="solid"/>
              <a:miter/>
            </a:ln>
          </p:spPr>
          <p:txBody>
            <a:bodyPr/>
            <a:lstStyle/>
            <a:p>
              <a:endParaRPr lang="en-GB" sz="1200"/>
            </a:p>
          </p:txBody>
        </p:sp>
        <p:sp>
          <p:nvSpPr>
            <p:cNvPr id="35" name="TextBox 35"/>
            <p:cNvSpPr txBox="1"/>
            <p:nvPr/>
          </p:nvSpPr>
          <p:spPr>
            <a:xfrm>
              <a:off x="76200" y="28575"/>
              <a:ext cx="660400" cy="708025"/>
            </a:xfrm>
            <a:prstGeom prst="rect">
              <a:avLst/>
            </a:prstGeom>
          </p:spPr>
          <p:txBody>
            <a:bodyPr lIns="33867" tIns="33867" rIns="33867" bIns="33867" rtlCol="0" anchor="ctr"/>
            <a:lstStyle/>
            <a:p>
              <a:pPr algn="ctr">
                <a:lnSpc>
                  <a:spcPts val="1995"/>
                </a:lnSpc>
              </a:pPr>
              <a:endParaRPr sz="1200"/>
            </a:p>
          </p:txBody>
        </p:sp>
      </p:grpSp>
      <p:sp>
        <p:nvSpPr>
          <p:cNvPr id="36" name="Freeform 36"/>
          <p:cNvSpPr/>
          <p:nvPr/>
        </p:nvSpPr>
        <p:spPr>
          <a:xfrm>
            <a:off x="726972" y="1432735"/>
            <a:ext cx="304429" cy="238215"/>
          </a:xfrm>
          <a:custGeom>
            <a:avLst/>
            <a:gdLst/>
            <a:ahLst/>
            <a:cxnLst/>
            <a:rect l="l" t="t" r="r" b="b"/>
            <a:pathLst>
              <a:path w="456643" h="357323">
                <a:moveTo>
                  <a:pt x="0" y="0"/>
                </a:moveTo>
                <a:lnTo>
                  <a:pt x="456644" y="0"/>
                </a:lnTo>
                <a:lnTo>
                  <a:pt x="456644" y="357323"/>
                </a:lnTo>
                <a:lnTo>
                  <a:pt x="0" y="3573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37" name="TextBox 37"/>
          <p:cNvSpPr txBox="1"/>
          <p:nvPr/>
        </p:nvSpPr>
        <p:spPr>
          <a:xfrm>
            <a:off x="994577" y="1632741"/>
            <a:ext cx="2892961" cy="3060838"/>
          </a:xfrm>
          <a:prstGeom prst="rect">
            <a:avLst/>
          </a:prstGeom>
        </p:spPr>
        <p:txBody>
          <a:bodyPr lIns="0" tIns="0" rIns="0" bIns="0" rtlCol="0" anchor="t">
            <a:spAutoFit/>
          </a:bodyPr>
          <a:lstStyle/>
          <a:p>
            <a:pPr algn="ctr">
              <a:lnSpc>
                <a:spcPts val="1493"/>
              </a:lnSpc>
              <a:spcBef>
                <a:spcPct val="0"/>
              </a:spcBef>
            </a:pPr>
            <a:r>
              <a:rPr lang="en-US" sz="1067" dirty="0">
                <a:solidFill>
                  <a:srgbClr val="000000"/>
                </a:solidFill>
                <a:latin typeface="Arial" panose="020B0604020202020204" pitchFamily="34" charset="0"/>
                <a:ea typeface="Roboto"/>
                <a:cs typeface="Arial" panose="020B0604020202020204" pitchFamily="34" charset="0"/>
                <a:sym typeface="Roboto"/>
              </a:rPr>
              <a:t>     I would just like to provide some feedback on Natalie Tudor during the DE implementation process: </a:t>
            </a:r>
          </a:p>
          <a:p>
            <a:pPr algn="ctr">
              <a:lnSpc>
                <a:spcPts val="1493"/>
              </a:lnSpc>
              <a:spcBef>
                <a:spcPct val="0"/>
              </a:spcBef>
            </a:pPr>
            <a:endParaRPr lang="en-US" sz="1067" dirty="0">
              <a:solidFill>
                <a:srgbClr val="000000"/>
              </a:solidFill>
              <a:latin typeface="Arial" panose="020B0604020202020204" pitchFamily="34" charset="0"/>
              <a:ea typeface="Roboto"/>
              <a:cs typeface="Arial" panose="020B0604020202020204" pitchFamily="34" charset="0"/>
              <a:sym typeface="Roboto"/>
            </a:endParaRPr>
          </a:p>
          <a:p>
            <a:pPr algn="ctr">
              <a:lnSpc>
                <a:spcPts val="1493"/>
              </a:lnSpc>
              <a:spcBef>
                <a:spcPct val="0"/>
              </a:spcBef>
            </a:pPr>
            <a:r>
              <a:rPr lang="en-US" sz="1067" dirty="0">
                <a:solidFill>
                  <a:srgbClr val="000000"/>
                </a:solidFill>
                <a:latin typeface="Arial" panose="020B0604020202020204" pitchFamily="34" charset="0"/>
                <a:ea typeface="Roboto"/>
                <a:cs typeface="Arial" panose="020B0604020202020204" pitchFamily="34" charset="0"/>
                <a:sym typeface="Roboto"/>
              </a:rPr>
              <a:t> Natalie’s energy and enthusiasm has driven this project – without her I don’t think we would be anywhere near starting up with DE so quickly. Nothing is too much trouble for Nat; she always volunteers for those difficult jobs and goes above and beyond what could reasonably be expected Natalie has been extremely supportive during this time and is always available for a call at very short notice. Natalie shows great initiative and a “can-do” attitude that is a credit to her and Liaison as her employer.</a:t>
            </a:r>
          </a:p>
        </p:txBody>
      </p:sp>
      <p:sp>
        <p:nvSpPr>
          <p:cNvPr id="38" name="TextBox 38"/>
          <p:cNvSpPr txBox="1"/>
          <p:nvPr/>
        </p:nvSpPr>
        <p:spPr>
          <a:xfrm>
            <a:off x="994577" y="5085849"/>
            <a:ext cx="1625352" cy="755591"/>
          </a:xfrm>
          <a:prstGeom prst="rect">
            <a:avLst/>
          </a:prstGeom>
        </p:spPr>
        <p:txBody>
          <a:bodyPr lIns="0" tIns="0" rIns="0" bIns="0" rtlCol="0" anchor="t">
            <a:spAutoFit/>
          </a:bodyPr>
          <a:lstStyle/>
          <a:p>
            <a:pPr>
              <a:lnSpc>
                <a:spcPts val="1493"/>
              </a:lnSpc>
            </a:pPr>
            <a:r>
              <a:rPr lang="en-US" sz="1067" dirty="0">
                <a:solidFill>
                  <a:srgbClr val="000000"/>
                </a:solidFill>
                <a:latin typeface="Arial" panose="020B0604020202020204" pitchFamily="34" charset="0"/>
                <a:ea typeface="Roboto"/>
                <a:cs typeface="Arial" panose="020B0604020202020204" pitchFamily="34" charset="0"/>
                <a:sym typeface="Roboto"/>
              </a:rPr>
              <a:t>Richard Williamson </a:t>
            </a:r>
          </a:p>
          <a:p>
            <a:pPr>
              <a:lnSpc>
                <a:spcPts val="1493"/>
              </a:lnSpc>
              <a:spcBef>
                <a:spcPct val="0"/>
              </a:spcBef>
            </a:pPr>
            <a:r>
              <a:rPr lang="en-US" sz="1067" dirty="0">
                <a:solidFill>
                  <a:srgbClr val="000000"/>
                </a:solidFill>
                <a:latin typeface="Arial" panose="020B0604020202020204" pitchFamily="34" charset="0"/>
                <a:ea typeface="Roboto"/>
                <a:cs typeface="Arial" panose="020B0604020202020204" pitchFamily="34" charset="0"/>
                <a:sym typeface="Roboto"/>
              </a:rPr>
              <a:t>Senior Procurement Category Manager (Workforce)</a:t>
            </a:r>
          </a:p>
        </p:txBody>
      </p:sp>
      <p:sp>
        <p:nvSpPr>
          <p:cNvPr id="39" name="TextBox 39"/>
          <p:cNvSpPr txBox="1"/>
          <p:nvPr/>
        </p:nvSpPr>
        <p:spPr>
          <a:xfrm>
            <a:off x="4649519" y="5451080"/>
            <a:ext cx="1625352" cy="370871"/>
          </a:xfrm>
          <a:prstGeom prst="rect">
            <a:avLst/>
          </a:prstGeom>
        </p:spPr>
        <p:txBody>
          <a:bodyPr lIns="0" tIns="0" rIns="0" bIns="0" rtlCol="0" anchor="t">
            <a:spAutoFit/>
          </a:bodyPr>
          <a:lstStyle/>
          <a:p>
            <a:pPr>
              <a:lnSpc>
                <a:spcPts val="1493"/>
              </a:lnSpc>
              <a:spcBef>
                <a:spcPct val="0"/>
              </a:spcBef>
            </a:pPr>
            <a:r>
              <a:rPr lang="en-US" sz="1067" dirty="0">
                <a:solidFill>
                  <a:srgbClr val="000000"/>
                </a:solidFill>
                <a:latin typeface="Arial" panose="020B0604020202020204" pitchFamily="34" charset="0"/>
                <a:ea typeface="Roboto"/>
                <a:cs typeface="Arial" panose="020B0604020202020204" pitchFamily="34" charset="0"/>
                <a:sym typeface="Roboto"/>
              </a:rPr>
              <a:t>Head of CHC Commissioning</a:t>
            </a:r>
          </a:p>
        </p:txBody>
      </p:sp>
      <p:sp>
        <p:nvSpPr>
          <p:cNvPr id="40" name="TextBox 40"/>
          <p:cNvSpPr txBox="1"/>
          <p:nvPr/>
        </p:nvSpPr>
        <p:spPr>
          <a:xfrm>
            <a:off x="8244036" y="1632741"/>
            <a:ext cx="2892961" cy="3445559"/>
          </a:xfrm>
          <a:prstGeom prst="rect">
            <a:avLst/>
          </a:prstGeom>
        </p:spPr>
        <p:txBody>
          <a:bodyPr lIns="0" tIns="0" rIns="0" bIns="0" rtlCol="0" anchor="t">
            <a:spAutoFit/>
          </a:bodyPr>
          <a:lstStyle/>
          <a:p>
            <a:pPr algn="ctr">
              <a:lnSpc>
                <a:spcPts val="1493"/>
              </a:lnSpc>
            </a:pPr>
            <a:r>
              <a:rPr lang="en-US" sz="1067" dirty="0">
                <a:solidFill>
                  <a:srgbClr val="000000"/>
                </a:solidFill>
                <a:latin typeface="Arial" panose="020B0604020202020204" pitchFamily="34" charset="0"/>
                <a:ea typeface="Roboto"/>
                <a:cs typeface="Arial" panose="020B0604020202020204" pitchFamily="34" charset="0"/>
                <a:sym typeface="Roboto"/>
              </a:rPr>
              <a:t>     As a department, we can see the full benefits of the new system. Through fully </a:t>
            </a:r>
            <a:r>
              <a:rPr lang="en-US" sz="1067" dirty="0" err="1">
                <a:solidFill>
                  <a:srgbClr val="000000"/>
                </a:solidFill>
                <a:latin typeface="Arial" panose="020B0604020202020204" pitchFamily="34" charset="0"/>
                <a:ea typeface="Roboto"/>
                <a:cs typeface="Arial" panose="020B0604020202020204" pitchFamily="34" charset="0"/>
                <a:sym typeface="Roboto"/>
              </a:rPr>
              <a:t>utilising</a:t>
            </a:r>
            <a:r>
              <a:rPr lang="en-US" sz="1067" dirty="0">
                <a:solidFill>
                  <a:srgbClr val="000000"/>
                </a:solidFill>
                <a:latin typeface="Arial" panose="020B0604020202020204" pitchFamily="34" charset="0"/>
                <a:ea typeface="Roboto"/>
                <a:cs typeface="Arial" panose="020B0604020202020204" pitchFamily="34" charset="0"/>
                <a:sym typeface="Roboto"/>
              </a:rPr>
              <a:t> the outsourcing function, we now have better oversight and understanding of our </a:t>
            </a:r>
            <a:r>
              <a:rPr lang="en-US" sz="1067" dirty="0" err="1">
                <a:solidFill>
                  <a:srgbClr val="000000"/>
                </a:solidFill>
                <a:latin typeface="Arial" panose="020B0604020202020204" pitchFamily="34" charset="0"/>
                <a:ea typeface="Roboto"/>
                <a:cs typeface="Arial" panose="020B0604020202020204" pitchFamily="34" charset="0"/>
                <a:sym typeface="Roboto"/>
              </a:rPr>
              <a:t>rota</a:t>
            </a:r>
            <a:r>
              <a:rPr lang="en-US" sz="1067" dirty="0">
                <a:solidFill>
                  <a:srgbClr val="000000"/>
                </a:solidFill>
                <a:latin typeface="Arial" panose="020B0604020202020204" pitchFamily="34" charset="0"/>
                <a:ea typeface="Roboto"/>
                <a:cs typeface="Arial" panose="020B0604020202020204" pitchFamily="34" charset="0"/>
                <a:sym typeface="Roboto"/>
              </a:rPr>
              <a:t> gaps and locum spend. This, paired with our new safe staffing level guide, has resulted in a reduction of our locum use from 10.4 WTE to 5.2 WTE in just 8 weeks – an overall saving of around £30,000 per month. </a:t>
            </a:r>
          </a:p>
          <a:p>
            <a:pPr algn="ctr">
              <a:lnSpc>
                <a:spcPts val="1493"/>
              </a:lnSpc>
            </a:pPr>
            <a:endParaRPr lang="en-US" sz="1067" dirty="0">
              <a:solidFill>
                <a:srgbClr val="000000"/>
              </a:solidFill>
              <a:latin typeface="Arial" panose="020B0604020202020204" pitchFamily="34" charset="0"/>
              <a:ea typeface="Roboto"/>
              <a:cs typeface="Arial" panose="020B0604020202020204" pitchFamily="34" charset="0"/>
              <a:sym typeface="Roboto"/>
            </a:endParaRPr>
          </a:p>
          <a:p>
            <a:pPr algn="ctr">
              <a:lnSpc>
                <a:spcPts val="1493"/>
              </a:lnSpc>
              <a:spcBef>
                <a:spcPct val="0"/>
              </a:spcBef>
            </a:pPr>
            <a:r>
              <a:rPr lang="en-US" sz="1067" dirty="0">
                <a:solidFill>
                  <a:srgbClr val="000000"/>
                </a:solidFill>
                <a:latin typeface="Arial" panose="020B0604020202020204" pitchFamily="34" charset="0"/>
                <a:ea typeface="Roboto"/>
                <a:cs typeface="Arial" panose="020B0604020202020204" pitchFamily="34" charset="0"/>
                <a:sym typeface="Roboto"/>
              </a:rPr>
              <a:t>The main driving factor for this improvement is the visibility that NHS at Work offers, with the outsourcing function allowing it to interact with </a:t>
            </a:r>
            <a:r>
              <a:rPr lang="en-US" sz="1067" dirty="0" err="1">
                <a:solidFill>
                  <a:srgbClr val="000000"/>
                </a:solidFill>
                <a:latin typeface="Arial" panose="020B0604020202020204" pitchFamily="34" charset="0"/>
                <a:ea typeface="Roboto"/>
                <a:cs typeface="Arial" panose="020B0604020202020204" pitchFamily="34" charset="0"/>
                <a:sym typeface="Roboto"/>
              </a:rPr>
              <a:t>TempRE</a:t>
            </a:r>
            <a:r>
              <a:rPr lang="en-US" sz="1067" dirty="0">
                <a:solidFill>
                  <a:srgbClr val="000000"/>
                </a:solidFill>
                <a:latin typeface="Arial" panose="020B0604020202020204" pitchFamily="34" charset="0"/>
                <a:ea typeface="Roboto"/>
                <a:cs typeface="Arial" panose="020B0604020202020204" pitchFamily="34" charset="0"/>
                <a:sym typeface="Roboto"/>
              </a:rPr>
              <a:t>. As the system has allowed us to reduce our need for locums, we have also seen a quicker uptake of shifts, more than halving the average time it takes to fill a locum shift to 52 hours.</a:t>
            </a:r>
          </a:p>
        </p:txBody>
      </p:sp>
      <p:sp>
        <p:nvSpPr>
          <p:cNvPr id="41" name="TextBox 41"/>
          <p:cNvSpPr txBox="1"/>
          <p:nvPr/>
        </p:nvSpPr>
        <p:spPr>
          <a:xfrm>
            <a:off x="8211533" y="5091242"/>
            <a:ext cx="1625352" cy="755591"/>
          </a:xfrm>
          <a:prstGeom prst="rect">
            <a:avLst/>
          </a:prstGeom>
        </p:spPr>
        <p:txBody>
          <a:bodyPr lIns="0" tIns="0" rIns="0" bIns="0" rtlCol="0" anchor="t">
            <a:spAutoFit/>
          </a:bodyPr>
          <a:lstStyle/>
          <a:p>
            <a:pPr>
              <a:lnSpc>
                <a:spcPts val="1493"/>
              </a:lnSpc>
            </a:pPr>
            <a:r>
              <a:rPr lang="en-US" sz="1067" dirty="0" err="1">
                <a:solidFill>
                  <a:srgbClr val="000000"/>
                </a:solidFill>
                <a:latin typeface="Arial" panose="020B0604020202020204" pitchFamily="34" charset="0"/>
                <a:ea typeface="Roboto"/>
                <a:cs typeface="Arial" panose="020B0604020202020204" pitchFamily="34" charset="0"/>
                <a:sym typeface="Roboto"/>
              </a:rPr>
              <a:t>Catrin</a:t>
            </a:r>
            <a:r>
              <a:rPr lang="en-US" sz="1067" dirty="0">
                <a:solidFill>
                  <a:srgbClr val="000000"/>
                </a:solidFill>
                <a:latin typeface="Arial" panose="020B0604020202020204" pitchFamily="34" charset="0"/>
                <a:ea typeface="Roboto"/>
                <a:cs typeface="Arial" panose="020B0604020202020204" pitchFamily="34" charset="0"/>
                <a:sym typeface="Roboto"/>
              </a:rPr>
              <a:t> Fear</a:t>
            </a:r>
          </a:p>
          <a:p>
            <a:pPr>
              <a:lnSpc>
                <a:spcPts val="1493"/>
              </a:lnSpc>
            </a:pPr>
            <a:r>
              <a:rPr lang="en-US" sz="1067" dirty="0">
                <a:solidFill>
                  <a:srgbClr val="000000"/>
                </a:solidFill>
                <a:latin typeface="Arial" panose="020B0604020202020204" pitchFamily="34" charset="0"/>
                <a:ea typeface="Roboto"/>
                <a:cs typeface="Arial" panose="020B0604020202020204" pitchFamily="34" charset="0"/>
                <a:sym typeface="Roboto"/>
              </a:rPr>
              <a:t>Operations and Performance Manager, </a:t>
            </a:r>
          </a:p>
          <a:p>
            <a:pPr>
              <a:lnSpc>
                <a:spcPts val="1493"/>
              </a:lnSpc>
              <a:spcBef>
                <a:spcPct val="0"/>
              </a:spcBef>
            </a:pPr>
            <a:r>
              <a:rPr lang="en-US" sz="1067" dirty="0">
                <a:solidFill>
                  <a:srgbClr val="000000"/>
                </a:solidFill>
                <a:latin typeface="Arial" panose="020B0604020202020204" pitchFamily="34" charset="0"/>
                <a:ea typeface="Roboto"/>
                <a:cs typeface="Arial" panose="020B0604020202020204" pitchFamily="34" charset="0"/>
                <a:sym typeface="Roboto"/>
              </a:rPr>
              <a:t>Emergency Medicine</a:t>
            </a:r>
          </a:p>
        </p:txBody>
      </p:sp>
      <p:grpSp>
        <p:nvGrpSpPr>
          <p:cNvPr id="42" name="Group 42"/>
          <p:cNvGrpSpPr/>
          <p:nvPr/>
        </p:nvGrpSpPr>
        <p:grpSpPr>
          <a:xfrm>
            <a:off x="4258044" y="1283068"/>
            <a:ext cx="537550" cy="537550"/>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E31C79"/>
              </a:solidFill>
              <a:prstDash val="solid"/>
              <a:miter/>
            </a:ln>
          </p:spPr>
          <p:txBody>
            <a:bodyPr/>
            <a:lstStyle/>
            <a:p>
              <a:endParaRPr lang="en-GB" sz="1200"/>
            </a:p>
          </p:txBody>
        </p:sp>
        <p:sp>
          <p:nvSpPr>
            <p:cNvPr id="44" name="TextBox 44"/>
            <p:cNvSpPr txBox="1"/>
            <p:nvPr/>
          </p:nvSpPr>
          <p:spPr>
            <a:xfrm>
              <a:off x="76200" y="28575"/>
              <a:ext cx="660400" cy="708025"/>
            </a:xfrm>
            <a:prstGeom prst="rect">
              <a:avLst/>
            </a:prstGeom>
          </p:spPr>
          <p:txBody>
            <a:bodyPr lIns="33867" tIns="33867" rIns="33867" bIns="33867" rtlCol="0" anchor="ctr"/>
            <a:lstStyle/>
            <a:p>
              <a:pPr algn="ctr">
                <a:lnSpc>
                  <a:spcPts val="1995"/>
                </a:lnSpc>
              </a:pPr>
              <a:endParaRPr sz="1200"/>
            </a:p>
          </p:txBody>
        </p:sp>
      </p:grpSp>
      <p:sp>
        <p:nvSpPr>
          <p:cNvPr id="45" name="Freeform 45"/>
          <p:cNvSpPr/>
          <p:nvPr/>
        </p:nvSpPr>
        <p:spPr>
          <a:xfrm>
            <a:off x="4374605" y="1426276"/>
            <a:ext cx="304429" cy="238215"/>
          </a:xfrm>
          <a:custGeom>
            <a:avLst/>
            <a:gdLst/>
            <a:ahLst/>
            <a:cxnLst/>
            <a:rect l="l" t="t" r="r" b="b"/>
            <a:pathLst>
              <a:path w="456643" h="357323">
                <a:moveTo>
                  <a:pt x="0" y="0"/>
                </a:moveTo>
                <a:lnTo>
                  <a:pt x="456643" y="0"/>
                </a:lnTo>
                <a:lnTo>
                  <a:pt x="456643" y="357323"/>
                </a:lnTo>
                <a:lnTo>
                  <a:pt x="0" y="3573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grpSp>
        <p:nvGrpSpPr>
          <p:cNvPr id="46" name="Group 46"/>
          <p:cNvGrpSpPr/>
          <p:nvPr/>
        </p:nvGrpSpPr>
        <p:grpSpPr>
          <a:xfrm>
            <a:off x="7852560" y="1283068"/>
            <a:ext cx="537550" cy="537550"/>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E31C79"/>
              </a:solidFill>
              <a:prstDash val="solid"/>
              <a:miter/>
            </a:ln>
          </p:spPr>
          <p:txBody>
            <a:bodyPr/>
            <a:lstStyle/>
            <a:p>
              <a:endParaRPr lang="en-GB" sz="1200"/>
            </a:p>
          </p:txBody>
        </p:sp>
        <p:sp>
          <p:nvSpPr>
            <p:cNvPr id="48" name="TextBox 48"/>
            <p:cNvSpPr txBox="1"/>
            <p:nvPr/>
          </p:nvSpPr>
          <p:spPr>
            <a:xfrm>
              <a:off x="76200" y="28575"/>
              <a:ext cx="660400" cy="708025"/>
            </a:xfrm>
            <a:prstGeom prst="rect">
              <a:avLst/>
            </a:prstGeom>
          </p:spPr>
          <p:txBody>
            <a:bodyPr lIns="33867" tIns="33867" rIns="33867" bIns="33867" rtlCol="0" anchor="ctr"/>
            <a:lstStyle/>
            <a:p>
              <a:pPr algn="ctr">
                <a:lnSpc>
                  <a:spcPts val="1995"/>
                </a:lnSpc>
              </a:pPr>
              <a:endParaRPr sz="1200"/>
            </a:p>
          </p:txBody>
        </p:sp>
      </p:grpSp>
      <p:sp>
        <p:nvSpPr>
          <p:cNvPr id="49" name="Freeform 49"/>
          <p:cNvSpPr/>
          <p:nvPr/>
        </p:nvSpPr>
        <p:spPr>
          <a:xfrm>
            <a:off x="7969120" y="1426276"/>
            <a:ext cx="304429" cy="238215"/>
          </a:xfrm>
          <a:custGeom>
            <a:avLst/>
            <a:gdLst/>
            <a:ahLst/>
            <a:cxnLst/>
            <a:rect l="l" t="t" r="r" b="b"/>
            <a:pathLst>
              <a:path w="456643" h="357323">
                <a:moveTo>
                  <a:pt x="0" y="0"/>
                </a:moveTo>
                <a:lnTo>
                  <a:pt x="456644" y="0"/>
                </a:lnTo>
                <a:lnTo>
                  <a:pt x="456644" y="357323"/>
                </a:lnTo>
                <a:lnTo>
                  <a:pt x="0" y="3573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grpSp>
        <p:nvGrpSpPr>
          <p:cNvPr id="50" name="Group 53">
            <a:extLst>
              <a:ext uri="{FF2B5EF4-FFF2-40B4-BE49-F238E27FC236}">
                <a16:creationId xmlns:a16="http://schemas.microsoft.com/office/drawing/2014/main" id="{0B0A2553-1CA7-2E92-1861-26BC4E5EA6D0}"/>
              </a:ext>
            </a:extLst>
          </p:cNvPr>
          <p:cNvGrpSpPr/>
          <p:nvPr/>
        </p:nvGrpSpPr>
        <p:grpSpPr>
          <a:xfrm>
            <a:off x="-602335" y="5387694"/>
            <a:ext cx="1204670" cy="1204670"/>
            <a:chOff x="0" y="0"/>
            <a:chExt cx="812800" cy="812800"/>
          </a:xfrm>
        </p:grpSpPr>
        <p:sp>
          <p:nvSpPr>
            <p:cNvPr id="51" name="Freeform 54">
              <a:extLst>
                <a:ext uri="{FF2B5EF4-FFF2-40B4-BE49-F238E27FC236}">
                  <a16:creationId xmlns:a16="http://schemas.microsoft.com/office/drawing/2014/main" id="{309413D1-5DF5-123C-00B1-6205EF2485E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94993"/>
              </a:solidFill>
              <a:prstDash val="solid"/>
              <a:miter/>
            </a:ln>
          </p:spPr>
          <p:txBody>
            <a:bodyPr/>
            <a:lstStyle/>
            <a:p>
              <a:pPr defTabSz="609630"/>
              <a:endParaRPr lang="en-GB" sz="1200">
                <a:solidFill>
                  <a:prstClr val="black"/>
                </a:solidFill>
                <a:latin typeface="Calibri"/>
              </a:endParaRPr>
            </a:p>
          </p:txBody>
        </p:sp>
        <p:sp>
          <p:nvSpPr>
            <p:cNvPr id="52" name="TextBox 55">
              <a:extLst>
                <a:ext uri="{FF2B5EF4-FFF2-40B4-BE49-F238E27FC236}">
                  <a16:creationId xmlns:a16="http://schemas.microsoft.com/office/drawing/2014/main" id="{EC08B499-4678-CBA7-EA49-113A8577D216}"/>
                </a:ext>
              </a:extLst>
            </p:cNvPr>
            <p:cNvSpPr txBox="1"/>
            <p:nvPr/>
          </p:nvSpPr>
          <p:spPr>
            <a:xfrm>
              <a:off x="76200" y="95250"/>
              <a:ext cx="660400" cy="641350"/>
            </a:xfrm>
            <a:prstGeom prst="rect">
              <a:avLst/>
            </a:prstGeom>
          </p:spPr>
          <p:txBody>
            <a:bodyPr lIns="33867" tIns="33867" rIns="33867" bIns="33867" rtlCol="0" anchor="ctr"/>
            <a:lstStyle/>
            <a:p>
              <a:pPr algn="ctr" defTabSz="609630">
                <a:lnSpc>
                  <a:spcPts val="1858"/>
                </a:lnSpc>
              </a:pPr>
              <a:endParaRPr sz="1200">
                <a:solidFill>
                  <a:prstClr val="black"/>
                </a:solidFill>
                <a:latin typeface="Calibri"/>
              </a:endParaRPr>
            </a:p>
          </p:txBody>
        </p:sp>
      </p:grpSp>
      <p:grpSp>
        <p:nvGrpSpPr>
          <p:cNvPr id="53" name="Group 52">
            <a:extLst>
              <a:ext uri="{FF2B5EF4-FFF2-40B4-BE49-F238E27FC236}">
                <a16:creationId xmlns:a16="http://schemas.microsoft.com/office/drawing/2014/main" id="{215334BB-02B2-AF34-BCF6-C3315599C4E2}"/>
              </a:ext>
            </a:extLst>
          </p:cNvPr>
          <p:cNvGrpSpPr>
            <a:grpSpLocks noChangeAspect="1"/>
          </p:cNvGrpSpPr>
          <p:nvPr/>
        </p:nvGrpSpPr>
        <p:grpSpPr>
          <a:xfrm>
            <a:off x="11705179" y="5934749"/>
            <a:ext cx="719642" cy="719642"/>
            <a:chOff x="0" y="0"/>
            <a:chExt cx="2787650" cy="2787650"/>
          </a:xfrm>
        </p:grpSpPr>
        <p:sp>
          <p:nvSpPr>
            <p:cNvPr id="54" name="Freeform 53">
              <a:extLst>
                <a:ext uri="{FF2B5EF4-FFF2-40B4-BE49-F238E27FC236}">
                  <a16:creationId xmlns:a16="http://schemas.microsoft.com/office/drawing/2014/main" id="{F6FF6EF1-FD7B-95E6-14CF-1590DBC30DEC}"/>
                </a:ext>
              </a:extLst>
            </p:cNvPr>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E31C79"/>
            </a:solidFill>
          </p:spPr>
          <p:txBody>
            <a:bodyPr/>
            <a:lstStyle/>
            <a:p>
              <a:pPr defTabSz="609660"/>
              <a:endParaRPr lang="en-GB" sz="1200">
                <a:solidFill>
                  <a:prstClr val="black"/>
                </a:solidFill>
                <a:latin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65361-B201-3C24-BEB6-F0B7ED42EE56}"/>
              </a:ext>
            </a:extLst>
          </p:cNvPr>
          <p:cNvSpPr>
            <a:spLocks noGrp="1"/>
          </p:cNvSpPr>
          <p:nvPr>
            <p:ph type="title"/>
          </p:nvPr>
        </p:nvSpPr>
        <p:spPr>
          <a:xfrm>
            <a:off x="454586" y="342728"/>
            <a:ext cx="7800212" cy="720000"/>
          </a:xfrm>
        </p:spPr>
        <p:txBody>
          <a:bodyPr/>
          <a:lstStyle/>
          <a:p>
            <a:r>
              <a:rPr lang="en-US" sz="2203" b="1" dirty="0">
                <a:latin typeface="Arial 3 Bold"/>
              </a:rPr>
              <a:t>Our approach </a:t>
            </a:r>
            <a:endParaRPr lang="en-GB" sz="2203" b="1" dirty="0">
              <a:latin typeface="Arial 3 Bold"/>
            </a:endParaRPr>
          </a:p>
        </p:txBody>
      </p:sp>
      <p:sp>
        <p:nvSpPr>
          <p:cNvPr id="6" name="Content Placeholder 5">
            <a:extLst>
              <a:ext uri="{FF2B5EF4-FFF2-40B4-BE49-F238E27FC236}">
                <a16:creationId xmlns:a16="http://schemas.microsoft.com/office/drawing/2014/main" id="{3DC14D3B-DA37-CC48-BEEC-DCC1A10EE5FC}"/>
              </a:ext>
            </a:extLst>
          </p:cNvPr>
          <p:cNvSpPr>
            <a:spLocks noGrp="1"/>
          </p:cNvSpPr>
          <p:nvPr>
            <p:ph sz="quarter" idx="4"/>
          </p:nvPr>
        </p:nvSpPr>
        <p:spPr>
          <a:xfrm>
            <a:off x="460693" y="1233377"/>
            <a:ext cx="11031013" cy="5624623"/>
          </a:xfrm>
        </p:spPr>
        <p:txBody>
          <a:bodyPr>
            <a:normAutofit fontScale="92500" lnSpcReduction="20000"/>
          </a:bodyPr>
          <a:lstStyle/>
          <a:p>
            <a:pPr marL="0" indent="0">
              <a:buNone/>
            </a:pPr>
            <a:r>
              <a:rPr lang="en-US" sz="1600" dirty="0">
                <a:latin typeface="Arial" panose="020B0604020202020204" pitchFamily="34" charset="0"/>
                <a:cs typeface="Arial" panose="020B0604020202020204" pitchFamily="34" charset="0"/>
              </a:rPr>
              <a:t>Our focus is on true partnership over transactions. With Liaison Group you can expect:</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marL="0" indent="0">
              <a:buNone/>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indent="0">
              <a:buNone/>
            </a:pPr>
            <a:r>
              <a:rPr lang="en-US" sz="1600" dirty="0">
                <a:solidFill>
                  <a:srgbClr val="000000"/>
                </a:solidFill>
                <a:latin typeface="Arial" panose="020B0604020202020204" pitchFamily="34" charset="0"/>
                <a:cs typeface="Arial" panose="020B0604020202020204" pitchFamily="34" charset="0"/>
              </a:rPr>
              <a:t>Each of our 385 NHS experts has a shared passion – to help create the best NHS for themselves and their loved ones. </a:t>
            </a:r>
          </a:p>
          <a:p>
            <a:pPr marL="0" indent="0">
              <a:buNone/>
            </a:pPr>
            <a:endParaRPr lang="en-US" sz="1600" dirty="0">
              <a:solidFill>
                <a:srgbClr val="000000"/>
              </a:solidFill>
              <a:latin typeface="Arial" panose="020B0604020202020204" pitchFamily="34" charset="0"/>
              <a:cs typeface="Arial" panose="020B0604020202020204" pitchFamily="34" charset="0"/>
            </a:endParaRPr>
          </a:p>
          <a:p>
            <a:pPr marL="0" indent="0">
              <a:buNone/>
            </a:pPr>
            <a:r>
              <a:rPr lang="en-US" sz="1600" dirty="0">
                <a:solidFill>
                  <a:srgbClr val="000000"/>
                </a:solidFill>
                <a:latin typeface="Arial" panose="020B0604020202020204" pitchFamily="34" charset="0"/>
                <a:cs typeface="Arial" panose="020B0604020202020204" pitchFamily="34" charset="0"/>
              </a:rPr>
              <a:t>That’s just one of the reasons we take the risk of offering our services on</a:t>
            </a:r>
            <a:r>
              <a:rPr lang="en-US" sz="1600" b="0" i="0" dirty="0">
                <a:solidFill>
                  <a:srgbClr val="000000"/>
                </a:solidFill>
                <a:effectLst/>
                <a:latin typeface="Arial" panose="020B0604020202020204" pitchFamily="34" charset="0"/>
                <a:cs typeface="Arial" panose="020B0604020202020204" pitchFamily="34" charset="0"/>
              </a:rPr>
              <a:t> a savings-contingent arrangement.</a:t>
            </a:r>
          </a:p>
          <a:p>
            <a:pPr marL="0" indent="0">
              <a:buNone/>
            </a:pPr>
            <a:endParaRPr lang="en-US" sz="1600" dirty="0">
              <a:solidFill>
                <a:srgbClr val="000000"/>
              </a:solidFill>
            </a:endParaRPr>
          </a:p>
          <a:p>
            <a:pPr>
              <a:buFont typeface="Wingdings" panose="05000000000000000000" pitchFamily="2" charset="2"/>
              <a:buChar char="ü"/>
            </a:pPr>
            <a:endParaRPr kumimoji="0" lang="en-US" sz="16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a:buFont typeface="Wingdings" panose="05000000000000000000" pitchFamily="2" charset="2"/>
              <a:buChar char="ü"/>
            </a:pPr>
            <a:endParaRPr lang="en-US" sz="1600" dirty="0">
              <a:solidFill>
                <a:srgbClr val="000000"/>
              </a:solidFill>
            </a:endParaRPr>
          </a:p>
          <a:p>
            <a:pPr>
              <a:buFont typeface="Wingdings" panose="05000000000000000000" pitchFamily="2" charset="2"/>
              <a:buChar char="ü"/>
            </a:pPr>
            <a:endParaRPr lang="en-US" sz="1600" dirty="0">
              <a:solidFill>
                <a:srgbClr val="000000"/>
              </a:solidFill>
            </a:endParaRPr>
          </a:p>
          <a:p>
            <a:pPr marL="0" indent="0">
              <a:buNone/>
            </a:pPr>
            <a:endParaRPr lang="en-US" sz="1700" dirty="0">
              <a:solidFill>
                <a:srgbClr val="000000"/>
              </a:solidFill>
              <a:effectLst/>
            </a:endParaRPr>
          </a:p>
          <a:p>
            <a:pPr marL="0" indent="0">
              <a:buNone/>
            </a:pPr>
            <a:r>
              <a:rPr lang="en-US" sz="1600" dirty="0"/>
              <a:t> </a:t>
            </a:r>
            <a:endParaRPr lang="en-GB" sz="1600" dirty="0"/>
          </a:p>
        </p:txBody>
      </p:sp>
      <p:grpSp>
        <p:nvGrpSpPr>
          <p:cNvPr id="3" name="Group 2">
            <a:extLst>
              <a:ext uri="{FF2B5EF4-FFF2-40B4-BE49-F238E27FC236}">
                <a16:creationId xmlns:a16="http://schemas.microsoft.com/office/drawing/2014/main" id="{EF13AB1E-38FB-F335-6F55-CFD3D4D59BD9}"/>
              </a:ext>
            </a:extLst>
          </p:cNvPr>
          <p:cNvGrpSpPr/>
          <p:nvPr/>
        </p:nvGrpSpPr>
        <p:grpSpPr>
          <a:xfrm>
            <a:off x="625623" y="1848031"/>
            <a:ext cx="2382843" cy="1707128"/>
            <a:chOff x="0" y="0"/>
            <a:chExt cx="941370" cy="674421"/>
          </a:xfrm>
          <a:effectLst>
            <a:outerShdw blurRad="50800" dist="38100" dir="2700000" algn="tl" rotWithShape="0">
              <a:prstClr val="black">
                <a:alpha val="40000"/>
              </a:prstClr>
            </a:outerShdw>
          </a:effectLst>
        </p:grpSpPr>
        <p:sp>
          <p:nvSpPr>
            <p:cNvPr id="4" name="Freeform 3">
              <a:extLst>
                <a:ext uri="{FF2B5EF4-FFF2-40B4-BE49-F238E27FC236}">
                  <a16:creationId xmlns:a16="http://schemas.microsoft.com/office/drawing/2014/main" id="{8076C7AC-17D1-70DF-A8B3-5FFAEF00D1B9}"/>
                </a:ext>
              </a:extLst>
            </p:cNvPr>
            <p:cNvSpPr/>
            <p:nvPr/>
          </p:nvSpPr>
          <p:spPr>
            <a:xfrm>
              <a:off x="0" y="0"/>
              <a:ext cx="941370" cy="674421"/>
            </a:xfrm>
            <a:custGeom>
              <a:avLst/>
              <a:gdLst/>
              <a:ahLst/>
              <a:cxnLst/>
              <a:rect l="l" t="t" r="r" b="b"/>
              <a:pathLst>
                <a:path w="941370" h="674421">
                  <a:moveTo>
                    <a:pt x="64981" y="0"/>
                  </a:moveTo>
                  <a:lnTo>
                    <a:pt x="876390" y="0"/>
                  </a:lnTo>
                  <a:cubicBezTo>
                    <a:pt x="912277" y="0"/>
                    <a:pt x="941370" y="29093"/>
                    <a:pt x="941370" y="64981"/>
                  </a:cubicBezTo>
                  <a:lnTo>
                    <a:pt x="941370" y="609440"/>
                  </a:lnTo>
                  <a:cubicBezTo>
                    <a:pt x="941370" y="645328"/>
                    <a:pt x="912277" y="674421"/>
                    <a:pt x="876390" y="674421"/>
                  </a:cubicBezTo>
                  <a:lnTo>
                    <a:pt x="64981" y="674421"/>
                  </a:lnTo>
                  <a:cubicBezTo>
                    <a:pt x="29093" y="674421"/>
                    <a:pt x="0" y="645328"/>
                    <a:pt x="0" y="609440"/>
                  </a:cubicBezTo>
                  <a:lnTo>
                    <a:pt x="0" y="64981"/>
                  </a:lnTo>
                  <a:cubicBezTo>
                    <a:pt x="0" y="29093"/>
                    <a:pt x="29093" y="0"/>
                    <a:pt x="64981" y="0"/>
                  </a:cubicBezTo>
                  <a:close/>
                </a:path>
              </a:pathLst>
            </a:custGeom>
            <a:solidFill>
              <a:srgbClr val="59315F"/>
            </a:solidFill>
          </p:spPr>
          <p:txBody>
            <a:bodyPr/>
            <a:lstStyle/>
            <a:p>
              <a:endParaRPr lang="en-GB" sz="1200"/>
            </a:p>
          </p:txBody>
        </p:sp>
        <p:sp>
          <p:nvSpPr>
            <p:cNvPr id="5" name="TextBox 4">
              <a:extLst>
                <a:ext uri="{FF2B5EF4-FFF2-40B4-BE49-F238E27FC236}">
                  <a16:creationId xmlns:a16="http://schemas.microsoft.com/office/drawing/2014/main" id="{7AEE0CC6-3AA0-AFDA-355F-F044E87D824C}"/>
                </a:ext>
              </a:extLst>
            </p:cNvPr>
            <p:cNvSpPr txBox="1"/>
            <p:nvPr/>
          </p:nvSpPr>
          <p:spPr>
            <a:xfrm>
              <a:off x="0" y="-38100"/>
              <a:ext cx="941370" cy="712521"/>
            </a:xfrm>
            <a:prstGeom prst="rect">
              <a:avLst/>
            </a:prstGeom>
          </p:spPr>
          <p:txBody>
            <a:bodyPr lIns="33867" tIns="33867" rIns="33867" bIns="33867" rtlCol="0" anchor="ctr"/>
            <a:lstStyle/>
            <a:p>
              <a:pPr algn="ctr">
                <a:lnSpc>
                  <a:spcPts val="1799"/>
                </a:lnSpc>
              </a:pPr>
              <a:endParaRPr sz="1200"/>
            </a:p>
          </p:txBody>
        </p:sp>
      </p:grpSp>
      <p:grpSp>
        <p:nvGrpSpPr>
          <p:cNvPr id="8" name="Group 5">
            <a:extLst>
              <a:ext uri="{FF2B5EF4-FFF2-40B4-BE49-F238E27FC236}">
                <a16:creationId xmlns:a16="http://schemas.microsoft.com/office/drawing/2014/main" id="{8835217F-3EAE-F40C-962D-DF5315598969}"/>
              </a:ext>
            </a:extLst>
          </p:cNvPr>
          <p:cNvGrpSpPr/>
          <p:nvPr/>
        </p:nvGrpSpPr>
        <p:grpSpPr>
          <a:xfrm>
            <a:off x="3478367" y="1848031"/>
            <a:ext cx="2382843" cy="1707128"/>
            <a:chOff x="0" y="0"/>
            <a:chExt cx="941370" cy="674421"/>
          </a:xfrm>
          <a:effectLst>
            <a:outerShdw blurRad="50800" dist="38100" dir="2700000" algn="tl" rotWithShape="0">
              <a:prstClr val="black">
                <a:alpha val="40000"/>
              </a:prstClr>
            </a:outerShdw>
          </a:effectLst>
        </p:grpSpPr>
        <p:sp>
          <p:nvSpPr>
            <p:cNvPr id="9" name="Freeform 6">
              <a:extLst>
                <a:ext uri="{FF2B5EF4-FFF2-40B4-BE49-F238E27FC236}">
                  <a16:creationId xmlns:a16="http://schemas.microsoft.com/office/drawing/2014/main" id="{07061073-DD86-66E9-7F5F-1CAD155AC4D4}"/>
                </a:ext>
              </a:extLst>
            </p:cNvPr>
            <p:cNvSpPr/>
            <p:nvPr/>
          </p:nvSpPr>
          <p:spPr>
            <a:xfrm>
              <a:off x="0" y="0"/>
              <a:ext cx="941370" cy="674421"/>
            </a:xfrm>
            <a:custGeom>
              <a:avLst/>
              <a:gdLst/>
              <a:ahLst/>
              <a:cxnLst/>
              <a:rect l="l" t="t" r="r" b="b"/>
              <a:pathLst>
                <a:path w="941370" h="674421">
                  <a:moveTo>
                    <a:pt x="64981" y="0"/>
                  </a:moveTo>
                  <a:lnTo>
                    <a:pt x="876390" y="0"/>
                  </a:lnTo>
                  <a:cubicBezTo>
                    <a:pt x="912277" y="0"/>
                    <a:pt x="941370" y="29093"/>
                    <a:pt x="941370" y="64981"/>
                  </a:cubicBezTo>
                  <a:lnTo>
                    <a:pt x="941370" y="609440"/>
                  </a:lnTo>
                  <a:cubicBezTo>
                    <a:pt x="941370" y="645328"/>
                    <a:pt x="912277" y="674421"/>
                    <a:pt x="876390" y="674421"/>
                  </a:cubicBezTo>
                  <a:lnTo>
                    <a:pt x="64981" y="674421"/>
                  </a:lnTo>
                  <a:cubicBezTo>
                    <a:pt x="29093" y="674421"/>
                    <a:pt x="0" y="645328"/>
                    <a:pt x="0" y="609440"/>
                  </a:cubicBezTo>
                  <a:lnTo>
                    <a:pt x="0" y="64981"/>
                  </a:lnTo>
                  <a:cubicBezTo>
                    <a:pt x="0" y="29093"/>
                    <a:pt x="29093" y="0"/>
                    <a:pt x="64981" y="0"/>
                  </a:cubicBezTo>
                  <a:close/>
                </a:path>
              </a:pathLst>
            </a:custGeom>
            <a:solidFill>
              <a:srgbClr val="59315F"/>
            </a:solidFill>
          </p:spPr>
          <p:txBody>
            <a:bodyPr/>
            <a:lstStyle/>
            <a:p>
              <a:endParaRPr lang="en-GB" sz="1200"/>
            </a:p>
          </p:txBody>
        </p:sp>
        <p:sp>
          <p:nvSpPr>
            <p:cNvPr id="10" name="TextBox 7">
              <a:extLst>
                <a:ext uri="{FF2B5EF4-FFF2-40B4-BE49-F238E27FC236}">
                  <a16:creationId xmlns:a16="http://schemas.microsoft.com/office/drawing/2014/main" id="{0AD09164-A0A1-6D14-EA58-57798C90A305}"/>
                </a:ext>
              </a:extLst>
            </p:cNvPr>
            <p:cNvSpPr txBox="1"/>
            <p:nvPr/>
          </p:nvSpPr>
          <p:spPr>
            <a:xfrm>
              <a:off x="0" y="-38100"/>
              <a:ext cx="941370" cy="712521"/>
            </a:xfrm>
            <a:prstGeom prst="rect">
              <a:avLst/>
            </a:prstGeom>
          </p:spPr>
          <p:txBody>
            <a:bodyPr lIns="33867" tIns="33867" rIns="33867" bIns="33867" rtlCol="0" anchor="ctr"/>
            <a:lstStyle/>
            <a:p>
              <a:pPr algn="ctr">
                <a:lnSpc>
                  <a:spcPts val="1799"/>
                </a:lnSpc>
              </a:pPr>
              <a:endParaRPr sz="1200"/>
            </a:p>
          </p:txBody>
        </p:sp>
      </p:grpSp>
      <p:sp>
        <p:nvSpPr>
          <p:cNvPr id="11" name="Freeform 8">
            <a:extLst>
              <a:ext uri="{FF2B5EF4-FFF2-40B4-BE49-F238E27FC236}">
                <a16:creationId xmlns:a16="http://schemas.microsoft.com/office/drawing/2014/main" id="{75909A3D-25B8-DE38-2857-9A479FCB9895}"/>
              </a:ext>
            </a:extLst>
          </p:cNvPr>
          <p:cNvSpPr/>
          <p:nvPr/>
        </p:nvSpPr>
        <p:spPr>
          <a:xfrm rot="-453198">
            <a:off x="1483209" y="2018596"/>
            <a:ext cx="667671" cy="676278"/>
          </a:xfrm>
          <a:custGeom>
            <a:avLst/>
            <a:gdLst/>
            <a:ahLst/>
            <a:cxnLst/>
            <a:rect l="l" t="t" r="r" b="b"/>
            <a:pathLst>
              <a:path w="1001506" h="1014417">
                <a:moveTo>
                  <a:pt x="0" y="0"/>
                </a:moveTo>
                <a:lnTo>
                  <a:pt x="1001506" y="0"/>
                </a:lnTo>
                <a:lnTo>
                  <a:pt x="1001506" y="1014417"/>
                </a:lnTo>
                <a:lnTo>
                  <a:pt x="0" y="10144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grpSp>
        <p:nvGrpSpPr>
          <p:cNvPr id="12" name="Group 9">
            <a:extLst>
              <a:ext uri="{FF2B5EF4-FFF2-40B4-BE49-F238E27FC236}">
                <a16:creationId xmlns:a16="http://schemas.microsoft.com/office/drawing/2014/main" id="{17CBC8B9-B521-8831-E0C7-32622714A02C}"/>
              </a:ext>
            </a:extLst>
          </p:cNvPr>
          <p:cNvGrpSpPr/>
          <p:nvPr/>
        </p:nvGrpSpPr>
        <p:grpSpPr>
          <a:xfrm>
            <a:off x="6330791" y="1848031"/>
            <a:ext cx="2382843" cy="1707128"/>
            <a:chOff x="0" y="0"/>
            <a:chExt cx="941370" cy="674421"/>
          </a:xfrm>
          <a:effectLst>
            <a:outerShdw blurRad="50800" dist="38100" dir="2700000" algn="tl" rotWithShape="0">
              <a:prstClr val="black">
                <a:alpha val="40000"/>
              </a:prstClr>
            </a:outerShdw>
          </a:effectLst>
        </p:grpSpPr>
        <p:sp>
          <p:nvSpPr>
            <p:cNvPr id="13" name="Freeform 10">
              <a:extLst>
                <a:ext uri="{FF2B5EF4-FFF2-40B4-BE49-F238E27FC236}">
                  <a16:creationId xmlns:a16="http://schemas.microsoft.com/office/drawing/2014/main" id="{1DE9072E-1C82-28A7-571D-3C878108DAF0}"/>
                </a:ext>
              </a:extLst>
            </p:cNvPr>
            <p:cNvSpPr/>
            <p:nvPr/>
          </p:nvSpPr>
          <p:spPr>
            <a:xfrm>
              <a:off x="0" y="0"/>
              <a:ext cx="941370" cy="674421"/>
            </a:xfrm>
            <a:custGeom>
              <a:avLst/>
              <a:gdLst/>
              <a:ahLst/>
              <a:cxnLst/>
              <a:rect l="l" t="t" r="r" b="b"/>
              <a:pathLst>
                <a:path w="941370" h="674421">
                  <a:moveTo>
                    <a:pt x="64981" y="0"/>
                  </a:moveTo>
                  <a:lnTo>
                    <a:pt x="876390" y="0"/>
                  </a:lnTo>
                  <a:cubicBezTo>
                    <a:pt x="912277" y="0"/>
                    <a:pt x="941370" y="29093"/>
                    <a:pt x="941370" y="64981"/>
                  </a:cubicBezTo>
                  <a:lnTo>
                    <a:pt x="941370" y="609440"/>
                  </a:lnTo>
                  <a:cubicBezTo>
                    <a:pt x="941370" y="645328"/>
                    <a:pt x="912277" y="674421"/>
                    <a:pt x="876390" y="674421"/>
                  </a:cubicBezTo>
                  <a:lnTo>
                    <a:pt x="64981" y="674421"/>
                  </a:lnTo>
                  <a:cubicBezTo>
                    <a:pt x="29093" y="674421"/>
                    <a:pt x="0" y="645328"/>
                    <a:pt x="0" y="609440"/>
                  </a:cubicBezTo>
                  <a:lnTo>
                    <a:pt x="0" y="64981"/>
                  </a:lnTo>
                  <a:cubicBezTo>
                    <a:pt x="0" y="29093"/>
                    <a:pt x="29093" y="0"/>
                    <a:pt x="64981" y="0"/>
                  </a:cubicBezTo>
                  <a:close/>
                </a:path>
              </a:pathLst>
            </a:custGeom>
            <a:solidFill>
              <a:srgbClr val="59315F"/>
            </a:solidFill>
          </p:spPr>
          <p:txBody>
            <a:bodyPr/>
            <a:lstStyle/>
            <a:p>
              <a:endParaRPr lang="en-GB" sz="1200"/>
            </a:p>
          </p:txBody>
        </p:sp>
        <p:sp>
          <p:nvSpPr>
            <p:cNvPr id="14" name="TextBox 11">
              <a:extLst>
                <a:ext uri="{FF2B5EF4-FFF2-40B4-BE49-F238E27FC236}">
                  <a16:creationId xmlns:a16="http://schemas.microsoft.com/office/drawing/2014/main" id="{A0C2B78A-B964-184E-81AE-E0BEC55B8DEA}"/>
                </a:ext>
              </a:extLst>
            </p:cNvPr>
            <p:cNvSpPr txBox="1"/>
            <p:nvPr/>
          </p:nvSpPr>
          <p:spPr>
            <a:xfrm>
              <a:off x="0" y="-38100"/>
              <a:ext cx="941370" cy="712521"/>
            </a:xfrm>
            <a:prstGeom prst="rect">
              <a:avLst/>
            </a:prstGeom>
          </p:spPr>
          <p:txBody>
            <a:bodyPr lIns="33867" tIns="33867" rIns="33867" bIns="33867" rtlCol="0" anchor="ctr"/>
            <a:lstStyle/>
            <a:p>
              <a:pPr algn="ctr">
                <a:lnSpc>
                  <a:spcPts val="1799"/>
                </a:lnSpc>
              </a:pPr>
              <a:endParaRPr sz="1200"/>
            </a:p>
          </p:txBody>
        </p:sp>
      </p:grpSp>
      <p:grpSp>
        <p:nvGrpSpPr>
          <p:cNvPr id="15" name="Group 12">
            <a:extLst>
              <a:ext uri="{FF2B5EF4-FFF2-40B4-BE49-F238E27FC236}">
                <a16:creationId xmlns:a16="http://schemas.microsoft.com/office/drawing/2014/main" id="{8CB2F4D2-5D50-08B9-7F9E-BB181360A146}"/>
              </a:ext>
            </a:extLst>
          </p:cNvPr>
          <p:cNvGrpSpPr/>
          <p:nvPr/>
        </p:nvGrpSpPr>
        <p:grpSpPr>
          <a:xfrm>
            <a:off x="9183535" y="1848031"/>
            <a:ext cx="2382843" cy="1707128"/>
            <a:chOff x="0" y="0"/>
            <a:chExt cx="941370" cy="674421"/>
          </a:xfrm>
          <a:effectLst>
            <a:outerShdw blurRad="50800" dist="38100" dir="2700000" algn="tl" rotWithShape="0">
              <a:prstClr val="black">
                <a:alpha val="40000"/>
              </a:prstClr>
            </a:outerShdw>
          </a:effectLst>
        </p:grpSpPr>
        <p:sp>
          <p:nvSpPr>
            <p:cNvPr id="16" name="Freeform 13">
              <a:extLst>
                <a:ext uri="{FF2B5EF4-FFF2-40B4-BE49-F238E27FC236}">
                  <a16:creationId xmlns:a16="http://schemas.microsoft.com/office/drawing/2014/main" id="{2719AB2E-33ED-3060-7EBE-FE0406E6B304}"/>
                </a:ext>
              </a:extLst>
            </p:cNvPr>
            <p:cNvSpPr/>
            <p:nvPr/>
          </p:nvSpPr>
          <p:spPr>
            <a:xfrm>
              <a:off x="0" y="0"/>
              <a:ext cx="941370" cy="674421"/>
            </a:xfrm>
            <a:custGeom>
              <a:avLst/>
              <a:gdLst/>
              <a:ahLst/>
              <a:cxnLst/>
              <a:rect l="l" t="t" r="r" b="b"/>
              <a:pathLst>
                <a:path w="941370" h="674421">
                  <a:moveTo>
                    <a:pt x="64981" y="0"/>
                  </a:moveTo>
                  <a:lnTo>
                    <a:pt x="876390" y="0"/>
                  </a:lnTo>
                  <a:cubicBezTo>
                    <a:pt x="912277" y="0"/>
                    <a:pt x="941370" y="29093"/>
                    <a:pt x="941370" y="64981"/>
                  </a:cubicBezTo>
                  <a:lnTo>
                    <a:pt x="941370" y="609440"/>
                  </a:lnTo>
                  <a:cubicBezTo>
                    <a:pt x="941370" y="645328"/>
                    <a:pt x="912277" y="674421"/>
                    <a:pt x="876390" y="674421"/>
                  </a:cubicBezTo>
                  <a:lnTo>
                    <a:pt x="64981" y="674421"/>
                  </a:lnTo>
                  <a:cubicBezTo>
                    <a:pt x="29093" y="674421"/>
                    <a:pt x="0" y="645328"/>
                    <a:pt x="0" y="609440"/>
                  </a:cubicBezTo>
                  <a:lnTo>
                    <a:pt x="0" y="64981"/>
                  </a:lnTo>
                  <a:cubicBezTo>
                    <a:pt x="0" y="29093"/>
                    <a:pt x="29093" y="0"/>
                    <a:pt x="64981" y="0"/>
                  </a:cubicBezTo>
                  <a:close/>
                </a:path>
              </a:pathLst>
            </a:custGeom>
            <a:solidFill>
              <a:srgbClr val="59315F"/>
            </a:solidFill>
          </p:spPr>
          <p:txBody>
            <a:bodyPr/>
            <a:lstStyle/>
            <a:p>
              <a:endParaRPr lang="en-GB" sz="1200"/>
            </a:p>
          </p:txBody>
        </p:sp>
        <p:sp>
          <p:nvSpPr>
            <p:cNvPr id="17" name="TextBox 14">
              <a:extLst>
                <a:ext uri="{FF2B5EF4-FFF2-40B4-BE49-F238E27FC236}">
                  <a16:creationId xmlns:a16="http://schemas.microsoft.com/office/drawing/2014/main" id="{DAB45348-14E9-C818-F56D-131B0D4F14E0}"/>
                </a:ext>
              </a:extLst>
            </p:cNvPr>
            <p:cNvSpPr txBox="1"/>
            <p:nvPr/>
          </p:nvSpPr>
          <p:spPr>
            <a:xfrm>
              <a:off x="0" y="-38100"/>
              <a:ext cx="941370" cy="712521"/>
            </a:xfrm>
            <a:prstGeom prst="rect">
              <a:avLst/>
            </a:prstGeom>
          </p:spPr>
          <p:txBody>
            <a:bodyPr lIns="33867" tIns="33867" rIns="33867" bIns="33867" rtlCol="0" anchor="ctr"/>
            <a:lstStyle/>
            <a:p>
              <a:pPr algn="ctr">
                <a:lnSpc>
                  <a:spcPts val="1799"/>
                </a:lnSpc>
              </a:pPr>
              <a:endParaRPr sz="1200"/>
            </a:p>
          </p:txBody>
        </p:sp>
      </p:grpSp>
      <p:sp>
        <p:nvSpPr>
          <p:cNvPr id="18" name="Freeform 15">
            <a:extLst>
              <a:ext uri="{FF2B5EF4-FFF2-40B4-BE49-F238E27FC236}">
                <a16:creationId xmlns:a16="http://schemas.microsoft.com/office/drawing/2014/main" id="{526EAEE7-D2D8-93B6-C101-84E58E343B70}"/>
              </a:ext>
            </a:extLst>
          </p:cNvPr>
          <p:cNvSpPr/>
          <p:nvPr/>
        </p:nvSpPr>
        <p:spPr>
          <a:xfrm>
            <a:off x="4365192" y="2052138"/>
            <a:ext cx="609193" cy="609193"/>
          </a:xfrm>
          <a:custGeom>
            <a:avLst/>
            <a:gdLst/>
            <a:ahLst/>
            <a:cxnLst/>
            <a:rect l="l" t="t" r="r" b="b"/>
            <a:pathLst>
              <a:path w="913789" h="913789">
                <a:moveTo>
                  <a:pt x="0" y="0"/>
                </a:moveTo>
                <a:lnTo>
                  <a:pt x="913789" y="0"/>
                </a:lnTo>
                <a:lnTo>
                  <a:pt x="913789" y="913789"/>
                </a:lnTo>
                <a:lnTo>
                  <a:pt x="0" y="9137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dirty="0"/>
          </a:p>
        </p:txBody>
      </p:sp>
      <p:sp>
        <p:nvSpPr>
          <p:cNvPr id="19" name="Freeform 16">
            <a:extLst>
              <a:ext uri="{FF2B5EF4-FFF2-40B4-BE49-F238E27FC236}">
                <a16:creationId xmlns:a16="http://schemas.microsoft.com/office/drawing/2014/main" id="{FBF3B8F7-5C5E-657C-E3A2-09561B61E91A}"/>
              </a:ext>
            </a:extLst>
          </p:cNvPr>
          <p:cNvSpPr/>
          <p:nvPr/>
        </p:nvSpPr>
        <p:spPr>
          <a:xfrm>
            <a:off x="7077221" y="2094190"/>
            <a:ext cx="889983" cy="525090"/>
          </a:xfrm>
          <a:custGeom>
            <a:avLst/>
            <a:gdLst/>
            <a:ahLst/>
            <a:cxnLst/>
            <a:rect l="l" t="t" r="r" b="b"/>
            <a:pathLst>
              <a:path w="1334974" h="787635">
                <a:moveTo>
                  <a:pt x="0" y="0"/>
                </a:moveTo>
                <a:lnTo>
                  <a:pt x="1334974" y="0"/>
                </a:lnTo>
                <a:lnTo>
                  <a:pt x="1334974" y="787635"/>
                </a:lnTo>
                <a:lnTo>
                  <a:pt x="0" y="7876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a:p>
        </p:txBody>
      </p:sp>
      <p:sp>
        <p:nvSpPr>
          <p:cNvPr id="20" name="Freeform 17">
            <a:extLst>
              <a:ext uri="{FF2B5EF4-FFF2-40B4-BE49-F238E27FC236}">
                <a16:creationId xmlns:a16="http://schemas.microsoft.com/office/drawing/2014/main" id="{982468ED-B5C5-9737-869A-FA9795D1798E}"/>
              </a:ext>
            </a:extLst>
          </p:cNvPr>
          <p:cNvSpPr/>
          <p:nvPr/>
        </p:nvSpPr>
        <p:spPr>
          <a:xfrm>
            <a:off x="10014538" y="2051730"/>
            <a:ext cx="720837" cy="610008"/>
          </a:xfrm>
          <a:custGeom>
            <a:avLst/>
            <a:gdLst/>
            <a:ahLst/>
            <a:cxnLst/>
            <a:rect l="l" t="t" r="r" b="b"/>
            <a:pathLst>
              <a:path w="1081255" h="915012">
                <a:moveTo>
                  <a:pt x="0" y="0"/>
                </a:moveTo>
                <a:lnTo>
                  <a:pt x="1081255" y="0"/>
                </a:lnTo>
                <a:lnTo>
                  <a:pt x="1081255" y="915012"/>
                </a:lnTo>
                <a:lnTo>
                  <a:pt x="0" y="9150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1200"/>
          </a:p>
        </p:txBody>
      </p:sp>
      <p:sp>
        <p:nvSpPr>
          <p:cNvPr id="21" name="TextBox 18">
            <a:extLst>
              <a:ext uri="{FF2B5EF4-FFF2-40B4-BE49-F238E27FC236}">
                <a16:creationId xmlns:a16="http://schemas.microsoft.com/office/drawing/2014/main" id="{AC23E7ED-653D-359D-60DF-C629F1DF1DD3}"/>
              </a:ext>
            </a:extLst>
          </p:cNvPr>
          <p:cNvSpPr txBox="1"/>
          <p:nvPr/>
        </p:nvSpPr>
        <p:spPr>
          <a:xfrm>
            <a:off x="1220199" y="2909330"/>
            <a:ext cx="1193691" cy="248722"/>
          </a:xfrm>
          <a:prstGeom prst="rect">
            <a:avLst/>
          </a:prstGeom>
        </p:spPr>
        <p:txBody>
          <a:bodyPr wrap="square" lIns="0" tIns="0" rIns="0" bIns="0" rtlCol="0" anchor="t">
            <a:spAutoFit/>
          </a:bodyPr>
          <a:lstStyle/>
          <a:p>
            <a:pPr algn="ctr">
              <a:lnSpc>
                <a:spcPts val="2069"/>
              </a:lnSpc>
            </a:pPr>
            <a:r>
              <a:rPr lang="en-US" sz="1478" b="1" dirty="0">
                <a:solidFill>
                  <a:srgbClr val="FFFFFF"/>
                </a:solidFill>
                <a:latin typeface="Roboto Bold"/>
                <a:ea typeface="Roboto Bold"/>
                <a:cs typeface="Roboto Bold"/>
                <a:sym typeface="Roboto Bold"/>
              </a:rPr>
              <a:t>Collaboration</a:t>
            </a:r>
          </a:p>
        </p:txBody>
      </p:sp>
      <p:sp>
        <p:nvSpPr>
          <p:cNvPr id="22" name="TextBox 19">
            <a:extLst>
              <a:ext uri="{FF2B5EF4-FFF2-40B4-BE49-F238E27FC236}">
                <a16:creationId xmlns:a16="http://schemas.microsoft.com/office/drawing/2014/main" id="{6240677F-9803-EDF2-EE5D-03ABBB1F1E8E}"/>
              </a:ext>
            </a:extLst>
          </p:cNvPr>
          <p:cNvSpPr txBox="1"/>
          <p:nvPr/>
        </p:nvSpPr>
        <p:spPr>
          <a:xfrm>
            <a:off x="4072943" y="2909330"/>
            <a:ext cx="1193691" cy="248722"/>
          </a:xfrm>
          <a:prstGeom prst="rect">
            <a:avLst/>
          </a:prstGeom>
        </p:spPr>
        <p:txBody>
          <a:bodyPr lIns="0" tIns="0" rIns="0" bIns="0" rtlCol="0" anchor="t">
            <a:spAutoFit/>
          </a:bodyPr>
          <a:lstStyle/>
          <a:p>
            <a:pPr algn="ctr">
              <a:lnSpc>
                <a:spcPts val="2069"/>
              </a:lnSpc>
            </a:pPr>
            <a:r>
              <a:rPr lang="en-US" sz="1478" b="1" dirty="0">
                <a:solidFill>
                  <a:srgbClr val="FFFFFF"/>
                </a:solidFill>
                <a:latin typeface="Roboto Bold"/>
                <a:ea typeface="Roboto Bold"/>
                <a:cs typeface="Roboto Bold"/>
                <a:sym typeface="Roboto Bold"/>
              </a:rPr>
              <a:t>Shared Vision</a:t>
            </a:r>
          </a:p>
        </p:txBody>
      </p:sp>
      <p:sp>
        <p:nvSpPr>
          <p:cNvPr id="23" name="TextBox 20">
            <a:extLst>
              <a:ext uri="{FF2B5EF4-FFF2-40B4-BE49-F238E27FC236}">
                <a16:creationId xmlns:a16="http://schemas.microsoft.com/office/drawing/2014/main" id="{8933CA43-F576-738E-EF75-8AB23BD72A70}"/>
              </a:ext>
            </a:extLst>
          </p:cNvPr>
          <p:cNvSpPr txBox="1"/>
          <p:nvPr/>
        </p:nvSpPr>
        <p:spPr>
          <a:xfrm>
            <a:off x="6673474" y="2909330"/>
            <a:ext cx="1697477" cy="248722"/>
          </a:xfrm>
          <a:prstGeom prst="rect">
            <a:avLst/>
          </a:prstGeom>
        </p:spPr>
        <p:txBody>
          <a:bodyPr wrap="square" lIns="0" tIns="0" rIns="0" bIns="0" rtlCol="0" anchor="t">
            <a:spAutoFit/>
          </a:bodyPr>
          <a:lstStyle/>
          <a:p>
            <a:pPr algn="ctr">
              <a:lnSpc>
                <a:spcPts val="2069"/>
              </a:lnSpc>
            </a:pPr>
            <a:r>
              <a:rPr lang="en-US" sz="1478" b="1" dirty="0">
                <a:solidFill>
                  <a:srgbClr val="FFFFFF"/>
                </a:solidFill>
                <a:latin typeface="Roboto Bold"/>
                <a:ea typeface="Roboto Bold"/>
                <a:cs typeface="Roboto Bold"/>
                <a:sym typeface="Roboto Bold"/>
              </a:rPr>
              <a:t>True Partnership</a:t>
            </a:r>
          </a:p>
        </p:txBody>
      </p:sp>
      <p:sp>
        <p:nvSpPr>
          <p:cNvPr id="24" name="TextBox 21">
            <a:extLst>
              <a:ext uri="{FF2B5EF4-FFF2-40B4-BE49-F238E27FC236}">
                <a16:creationId xmlns:a16="http://schemas.microsoft.com/office/drawing/2014/main" id="{B5CB3833-CA17-7EDD-67D4-EAFB22A1D1D4}"/>
              </a:ext>
            </a:extLst>
          </p:cNvPr>
          <p:cNvSpPr txBox="1"/>
          <p:nvPr/>
        </p:nvSpPr>
        <p:spPr>
          <a:xfrm>
            <a:off x="9354876" y="2780276"/>
            <a:ext cx="2040161" cy="518027"/>
          </a:xfrm>
          <a:prstGeom prst="rect">
            <a:avLst/>
          </a:prstGeom>
        </p:spPr>
        <p:txBody>
          <a:bodyPr wrap="square" lIns="0" tIns="0" rIns="0" bIns="0" rtlCol="0" anchor="t">
            <a:spAutoFit/>
          </a:bodyPr>
          <a:lstStyle/>
          <a:p>
            <a:pPr algn="ctr">
              <a:lnSpc>
                <a:spcPts val="2069"/>
              </a:lnSpc>
            </a:pPr>
            <a:r>
              <a:rPr lang="en-US" sz="1478" b="1" dirty="0">
                <a:solidFill>
                  <a:srgbClr val="FFFFFF"/>
                </a:solidFill>
                <a:latin typeface="Roboto Bold"/>
                <a:ea typeface="Roboto Bold"/>
                <a:cs typeface="Roboto Bold"/>
                <a:sym typeface="Roboto Bold"/>
              </a:rPr>
              <a:t>Commitment to Improving Patient Care</a:t>
            </a:r>
          </a:p>
        </p:txBody>
      </p:sp>
      <p:sp>
        <p:nvSpPr>
          <p:cNvPr id="25" name="TextBox 24">
            <a:extLst>
              <a:ext uri="{FF2B5EF4-FFF2-40B4-BE49-F238E27FC236}">
                <a16:creationId xmlns:a16="http://schemas.microsoft.com/office/drawing/2014/main" id="{2B8AE53A-3C61-E598-7F89-2FA48E051AEC}"/>
              </a:ext>
            </a:extLst>
          </p:cNvPr>
          <p:cNvSpPr txBox="1"/>
          <p:nvPr/>
        </p:nvSpPr>
        <p:spPr>
          <a:xfrm>
            <a:off x="9813851" y="172468"/>
            <a:ext cx="2275368" cy="1418707"/>
          </a:xfrm>
          <a:prstGeom prst="rect">
            <a:avLst/>
          </a:prstGeom>
          <a:solidFill>
            <a:schemeClr val="bg1"/>
          </a:solidFill>
        </p:spPr>
        <p:txBody>
          <a:bodyPr wrap="square" rtlCol="0">
            <a:spAutoFit/>
          </a:bodyPr>
          <a:lstStyle/>
          <a:p>
            <a:endParaRPr lang="en-GB" dirty="0"/>
          </a:p>
        </p:txBody>
      </p:sp>
      <p:pic>
        <p:nvPicPr>
          <p:cNvPr id="7" name="Picture 6" descr="A logo with pink dots&#10;&#10;Description automatically generated">
            <a:extLst>
              <a:ext uri="{FF2B5EF4-FFF2-40B4-BE49-F238E27FC236}">
                <a16:creationId xmlns:a16="http://schemas.microsoft.com/office/drawing/2014/main" id="{382D9CEC-481B-2D7A-8EF4-AD970DEA18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5219" y="-72464"/>
            <a:ext cx="2012631" cy="1947285"/>
          </a:xfrm>
          <a:prstGeom prst="rect">
            <a:avLst/>
          </a:prstGeom>
        </p:spPr>
      </p:pic>
      <p:grpSp>
        <p:nvGrpSpPr>
          <p:cNvPr id="26" name="Group 23">
            <a:extLst>
              <a:ext uri="{FF2B5EF4-FFF2-40B4-BE49-F238E27FC236}">
                <a16:creationId xmlns:a16="http://schemas.microsoft.com/office/drawing/2014/main" id="{950DDCB5-06EF-C45F-FDDC-BFC2B561367D}"/>
              </a:ext>
            </a:extLst>
          </p:cNvPr>
          <p:cNvGrpSpPr/>
          <p:nvPr/>
        </p:nvGrpSpPr>
        <p:grpSpPr>
          <a:xfrm>
            <a:off x="0" y="6150778"/>
            <a:ext cx="12192000" cy="707222"/>
            <a:chOff x="0" y="0"/>
            <a:chExt cx="14638473" cy="1398136"/>
          </a:xfrm>
        </p:grpSpPr>
        <p:sp>
          <p:nvSpPr>
            <p:cNvPr id="27" name="Freeform 24">
              <a:extLst>
                <a:ext uri="{FF2B5EF4-FFF2-40B4-BE49-F238E27FC236}">
                  <a16:creationId xmlns:a16="http://schemas.microsoft.com/office/drawing/2014/main" id="{2B1D6D0E-35C4-1BA5-1026-931CC5520E20}"/>
                </a:ext>
              </a:extLst>
            </p:cNvPr>
            <p:cNvSpPr/>
            <p:nvPr/>
          </p:nvSpPr>
          <p:spPr>
            <a:xfrm>
              <a:off x="0" y="0"/>
              <a:ext cx="14638472" cy="1398136"/>
            </a:xfrm>
            <a:custGeom>
              <a:avLst/>
              <a:gdLst/>
              <a:ahLst/>
              <a:cxnLst/>
              <a:rect l="l" t="t" r="r" b="b"/>
              <a:pathLst>
                <a:path w="14638472" h="1398136">
                  <a:moveTo>
                    <a:pt x="0" y="0"/>
                  </a:moveTo>
                  <a:lnTo>
                    <a:pt x="14638472" y="0"/>
                  </a:lnTo>
                  <a:lnTo>
                    <a:pt x="14638472" y="1398136"/>
                  </a:lnTo>
                  <a:lnTo>
                    <a:pt x="0" y="1398136"/>
                  </a:lnTo>
                  <a:close/>
                </a:path>
              </a:pathLst>
            </a:custGeom>
            <a:solidFill>
              <a:srgbClr val="59315F"/>
            </a:solidFill>
            <a:ln cap="sq">
              <a:noFill/>
              <a:prstDash val="solid"/>
              <a:miter/>
            </a:ln>
          </p:spPr>
          <p:txBody>
            <a:bodyPr/>
            <a:lstStyle/>
            <a:p>
              <a:endParaRPr lang="en-GB" sz="1200"/>
            </a:p>
          </p:txBody>
        </p:sp>
        <p:sp>
          <p:nvSpPr>
            <p:cNvPr id="28" name="TextBox 25">
              <a:extLst>
                <a:ext uri="{FF2B5EF4-FFF2-40B4-BE49-F238E27FC236}">
                  <a16:creationId xmlns:a16="http://schemas.microsoft.com/office/drawing/2014/main" id="{D4C24D5F-97E7-DF37-C7E1-B6166709B88E}"/>
                </a:ext>
              </a:extLst>
            </p:cNvPr>
            <p:cNvSpPr txBox="1"/>
            <p:nvPr/>
          </p:nvSpPr>
          <p:spPr>
            <a:xfrm>
              <a:off x="0" y="-19050"/>
              <a:ext cx="14638473" cy="1417186"/>
            </a:xfrm>
            <a:prstGeom prst="rect">
              <a:avLst/>
            </a:prstGeom>
          </p:spPr>
          <p:txBody>
            <a:bodyPr lIns="13741" tIns="13741" rIns="13741" bIns="13741" rtlCol="0" anchor="ctr"/>
            <a:lstStyle/>
            <a:p>
              <a:pPr algn="ctr">
                <a:lnSpc>
                  <a:spcPts val="664"/>
                </a:lnSpc>
                <a:spcBef>
                  <a:spcPct val="0"/>
                </a:spcBef>
              </a:pPr>
              <a:endParaRPr sz="1200"/>
            </a:p>
          </p:txBody>
        </p:sp>
      </p:grpSp>
      <p:grpSp>
        <p:nvGrpSpPr>
          <p:cNvPr id="29" name="Group 34">
            <a:extLst>
              <a:ext uri="{FF2B5EF4-FFF2-40B4-BE49-F238E27FC236}">
                <a16:creationId xmlns:a16="http://schemas.microsoft.com/office/drawing/2014/main" id="{A217C078-54B0-6144-1521-F8744CF62096}"/>
              </a:ext>
            </a:extLst>
          </p:cNvPr>
          <p:cNvGrpSpPr/>
          <p:nvPr/>
        </p:nvGrpSpPr>
        <p:grpSpPr>
          <a:xfrm>
            <a:off x="-607786" y="5368158"/>
            <a:ext cx="1204670" cy="1204670"/>
            <a:chOff x="0" y="0"/>
            <a:chExt cx="812800" cy="812800"/>
          </a:xfrm>
        </p:grpSpPr>
        <p:sp>
          <p:nvSpPr>
            <p:cNvPr id="30" name="Freeform 35">
              <a:extLst>
                <a:ext uri="{FF2B5EF4-FFF2-40B4-BE49-F238E27FC236}">
                  <a16:creationId xmlns:a16="http://schemas.microsoft.com/office/drawing/2014/main" id="{D9BA7CC8-A67D-655F-B1E2-B41C7F57A3B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94993"/>
              </a:solidFill>
              <a:prstDash val="solid"/>
              <a:miter/>
            </a:ln>
          </p:spPr>
          <p:txBody>
            <a:bodyPr/>
            <a:lstStyle/>
            <a:p>
              <a:endParaRPr lang="en-GB" sz="1200"/>
            </a:p>
          </p:txBody>
        </p:sp>
        <p:sp>
          <p:nvSpPr>
            <p:cNvPr id="31" name="TextBox 36">
              <a:extLst>
                <a:ext uri="{FF2B5EF4-FFF2-40B4-BE49-F238E27FC236}">
                  <a16:creationId xmlns:a16="http://schemas.microsoft.com/office/drawing/2014/main" id="{270FC970-0420-F216-DC61-04338DFEB54A}"/>
                </a:ext>
              </a:extLst>
            </p:cNvPr>
            <p:cNvSpPr txBox="1"/>
            <p:nvPr/>
          </p:nvSpPr>
          <p:spPr>
            <a:xfrm>
              <a:off x="76200" y="95250"/>
              <a:ext cx="660400" cy="641350"/>
            </a:xfrm>
            <a:prstGeom prst="rect">
              <a:avLst/>
            </a:prstGeom>
          </p:spPr>
          <p:txBody>
            <a:bodyPr lIns="33867" tIns="33867" rIns="33867" bIns="33867" rtlCol="0" anchor="ctr"/>
            <a:lstStyle/>
            <a:p>
              <a:pPr algn="ctr">
                <a:lnSpc>
                  <a:spcPts val="1858"/>
                </a:lnSpc>
              </a:pPr>
              <a:endParaRPr sz="1200"/>
            </a:p>
          </p:txBody>
        </p:sp>
      </p:grpSp>
      <p:sp>
        <p:nvSpPr>
          <p:cNvPr id="44" name="TextBox 43">
            <a:extLst>
              <a:ext uri="{FF2B5EF4-FFF2-40B4-BE49-F238E27FC236}">
                <a16:creationId xmlns:a16="http://schemas.microsoft.com/office/drawing/2014/main" id="{7CADE443-C8F5-84AB-13D9-5E70A34ED01E}"/>
              </a:ext>
            </a:extLst>
          </p:cNvPr>
          <p:cNvSpPr txBox="1"/>
          <p:nvPr/>
        </p:nvSpPr>
        <p:spPr>
          <a:xfrm>
            <a:off x="3418195" y="6218195"/>
            <a:ext cx="5765340" cy="523220"/>
          </a:xfrm>
          <a:prstGeom prst="rect">
            <a:avLst/>
          </a:prstGeom>
          <a:noFill/>
        </p:spPr>
        <p:txBody>
          <a:bodyPr wrap="square" lIns="91440" tIns="45720" rIns="91440" bIns="45720" rtlCol="0" anchor="t">
            <a:spAutoFit/>
          </a:bodyPr>
          <a:lstStyle/>
          <a:p>
            <a:pPr algn="ctr"/>
            <a:r>
              <a:rPr lang="en-US" sz="1400" i="0" dirty="0">
                <a:solidFill>
                  <a:schemeClr val="bg1"/>
                </a:solidFill>
                <a:effectLst/>
                <a:latin typeface="Arial"/>
                <a:cs typeface="Arial"/>
              </a:rPr>
              <a:t>Start your savings journey with Liaison Group today</a:t>
            </a:r>
            <a:r>
              <a:rPr lang="en-US" sz="1400" dirty="0">
                <a:solidFill>
                  <a:schemeClr val="bg1"/>
                </a:solidFill>
                <a:latin typeface="Arial"/>
                <a:cs typeface="Arial"/>
              </a:rPr>
              <a:t>. </a:t>
            </a:r>
            <a:endParaRPr lang="en-US" sz="1400" i="0" dirty="0">
              <a:solidFill>
                <a:schemeClr val="bg1"/>
              </a:solidFill>
              <a:effectLst/>
              <a:latin typeface="Arial" panose="020B0604020202020204" pitchFamily="34" charset="0"/>
              <a:cs typeface="Arial" panose="020B0604020202020204" pitchFamily="34" charset="0"/>
            </a:endParaRPr>
          </a:p>
          <a:p>
            <a:pPr algn="ctr"/>
            <a:r>
              <a:rPr lang="en-US" sz="1400" i="0" dirty="0">
                <a:solidFill>
                  <a:schemeClr val="bg1"/>
                </a:solidFill>
                <a:effectLst/>
                <a:latin typeface="Arial" panose="020B0604020202020204" pitchFamily="34" charset="0"/>
                <a:cs typeface="Arial" panose="020B0604020202020204" pitchFamily="34" charset="0"/>
              </a:rPr>
              <a:t>Contact your Account Manager or get in touch at LiaisonGroup.com</a:t>
            </a:r>
          </a:p>
        </p:txBody>
      </p:sp>
    </p:spTree>
    <p:extLst>
      <p:ext uri="{BB962C8B-B14F-4D97-AF65-F5344CB8AC3E}">
        <p14:creationId xmlns:p14="http://schemas.microsoft.com/office/powerpoint/2010/main" val="1371620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4300D-780F-240D-8EDA-6352BC44BE45}"/>
            </a:ext>
          </a:extLst>
        </p:cNvPr>
        <p:cNvGrpSpPr/>
        <p:nvPr/>
      </p:nvGrpSpPr>
      <p:grpSpPr>
        <a:xfrm>
          <a:off x="0" y="0"/>
          <a:ext cx="0" cy="0"/>
          <a:chOff x="0" y="0"/>
          <a:chExt cx="0" cy="0"/>
        </a:xfrm>
      </p:grpSpPr>
      <p:sp>
        <p:nvSpPr>
          <p:cNvPr id="51" name="Freeform 51">
            <a:extLst>
              <a:ext uri="{FF2B5EF4-FFF2-40B4-BE49-F238E27FC236}">
                <a16:creationId xmlns:a16="http://schemas.microsoft.com/office/drawing/2014/main" id="{9781120B-709C-F5FC-BD3A-A778AA3DB32E}"/>
              </a:ext>
            </a:extLst>
          </p:cNvPr>
          <p:cNvSpPr/>
          <p:nvPr/>
        </p:nvSpPr>
        <p:spPr>
          <a:xfrm>
            <a:off x="624223" y="2773058"/>
            <a:ext cx="2138031" cy="819886"/>
          </a:xfrm>
          <a:custGeom>
            <a:avLst/>
            <a:gdLst/>
            <a:ahLst/>
            <a:cxnLst/>
            <a:rect l="l" t="t" r="r" b="b"/>
            <a:pathLst>
              <a:path w="4450063" h="1706497">
                <a:moveTo>
                  <a:pt x="0" y="0"/>
                </a:moveTo>
                <a:lnTo>
                  <a:pt x="4450063" y="0"/>
                </a:lnTo>
                <a:lnTo>
                  <a:pt x="4450063" y="1706498"/>
                </a:lnTo>
                <a:lnTo>
                  <a:pt x="0" y="17064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0" name="Group 30">
            <a:extLst>
              <a:ext uri="{FF2B5EF4-FFF2-40B4-BE49-F238E27FC236}">
                <a16:creationId xmlns:a16="http://schemas.microsoft.com/office/drawing/2014/main" id="{FDAAC71B-011D-D12D-FC81-22CD892A327C}"/>
              </a:ext>
            </a:extLst>
          </p:cNvPr>
          <p:cNvGrpSpPr/>
          <p:nvPr/>
        </p:nvGrpSpPr>
        <p:grpSpPr>
          <a:xfrm>
            <a:off x="0" y="1"/>
            <a:ext cx="12192000" cy="772331"/>
            <a:chOff x="0" y="0"/>
            <a:chExt cx="4816593" cy="305118"/>
          </a:xfrm>
        </p:grpSpPr>
        <p:sp>
          <p:nvSpPr>
            <p:cNvPr id="31" name="Freeform 31">
              <a:extLst>
                <a:ext uri="{FF2B5EF4-FFF2-40B4-BE49-F238E27FC236}">
                  <a16:creationId xmlns:a16="http://schemas.microsoft.com/office/drawing/2014/main" id="{BA180518-F78A-57FA-E7B7-7005F33FF097}"/>
                </a:ext>
              </a:extLst>
            </p:cNvPr>
            <p:cNvSpPr/>
            <p:nvPr/>
          </p:nvSpPr>
          <p:spPr>
            <a:xfrm>
              <a:off x="0" y="0"/>
              <a:ext cx="4816592" cy="305118"/>
            </a:xfrm>
            <a:custGeom>
              <a:avLst/>
              <a:gdLst/>
              <a:ahLst/>
              <a:cxnLst/>
              <a:rect l="l" t="t" r="r" b="b"/>
              <a:pathLst>
                <a:path w="4816592" h="305118">
                  <a:moveTo>
                    <a:pt x="0" y="0"/>
                  </a:moveTo>
                  <a:lnTo>
                    <a:pt x="4816592" y="0"/>
                  </a:lnTo>
                  <a:lnTo>
                    <a:pt x="4816592" y="305118"/>
                  </a:lnTo>
                  <a:lnTo>
                    <a:pt x="0" y="305118"/>
                  </a:lnTo>
                  <a:close/>
                </a:path>
              </a:pathLst>
            </a:custGeom>
            <a:solidFill>
              <a:srgbClr val="59315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a:extLst>
                <a:ext uri="{FF2B5EF4-FFF2-40B4-BE49-F238E27FC236}">
                  <a16:creationId xmlns:a16="http://schemas.microsoft.com/office/drawing/2014/main" id="{D7BE83A4-28AB-3C48-9B90-5817ACDBF20B}"/>
                </a:ext>
              </a:extLst>
            </p:cNvPr>
            <p:cNvSpPr txBox="1"/>
            <p:nvPr/>
          </p:nvSpPr>
          <p:spPr>
            <a:xfrm>
              <a:off x="0" y="-47625"/>
              <a:ext cx="4816593" cy="352743"/>
            </a:xfrm>
            <a:prstGeom prst="rect">
              <a:avLst/>
            </a:prstGeom>
          </p:spPr>
          <p:txBody>
            <a:bodyPr lIns="33867" tIns="33867" rIns="33867" bIns="33867" rtlCol="0" anchor="ctr"/>
            <a:lstStyle/>
            <a:p>
              <a:pPr marL="0" marR="0" lvl="0" indent="0" algn="ctr" defTabSz="914400" rtl="0" eaLnBrk="1" fontAlgn="auto" latinLnBrk="0" hangingPunct="1">
                <a:lnSpc>
                  <a:spcPts val="19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a:extLst>
              <a:ext uri="{FF2B5EF4-FFF2-40B4-BE49-F238E27FC236}">
                <a16:creationId xmlns:a16="http://schemas.microsoft.com/office/drawing/2014/main" id="{C18290E9-E5D1-6B22-690E-36AB21BF3DFB}"/>
              </a:ext>
            </a:extLst>
          </p:cNvPr>
          <p:cNvGrpSpPr/>
          <p:nvPr/>
        </p:nvGrpSpPr>
        <p:grpSpPr>
          <a:xfrm>
            <a:off x="9004006" y="5105450"/>
            <a:ext cx="2644196" cy="2407644"/>
            <a:chOff x="431333" y="-1932027"/>
            <a:chExt cx="6602005" cy="6235865"/>
          </a:xfrm>
        </p:grpSpPr>
        <p:sp>
          <p:nvSpPr>
            <p:cNvPr id="36" name="TextBox 36">
              <a:extLst>
                <a:ext uri="{FF2B5EF4-FFF2-40B4-BE49-F238E27FC236}">
                  <a16:creationId xmlns:a16="http://schemas.microsoft.com/office/drawing/2014/main" id="{34AB6D9F-DE60-703D-9A07-710D64A17050}"/>
                </a:ext>
              </a:extLst>
            </p:cNvPr>
            <p:cNvSpPr txBox="1"/>
            <p:nvPr/>
          </p:nvSpPr>
          <p:spPr>
            <a:xfrm>
              <a:off x="565618" y="296036"/>
              <a:ext cx="3738220" cy="4007802"/>
            </a:xfrm>
            <a:prstGeom prst="rect">
              <a:avLst/>
            </a:prstGeom>
          </p:spPr>
          <p:txBody>
            <a:bodyPr lIns="33867" tIns="33867" rIns="33867" bIns="33867" rtlCol="0" anchor="ctr"/>
            <a:lstStyle/>
            <a:p>
              <a:pPr marL="0" marR="0" lvl="0" indent="0" algn="ctr" defTabSz="914400" rtl="0" eaLnBrk="1" fontAlgn="auto" latinLnBrk="0" hangingPunct="1">
                <a:lnSpc>
                  <a:spcPts val="19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oup 37">
              <a:extLst>
                <a:ext uri="{FF2B5EF4-FFF2-40B4-BE49-F238E27FC236}">
                  <a16:creationId xmlns:a16="http://schemas.microsoft.com/office/drawing/2014/main" id="{AB43934F-0E5A-3065-E66C-DC141E27E2F4}"/>
                </a:ext>
              </a:extLst>
            </p:cNvPr>
            <p:cNvGrpSpPr/>
            <p:nvPr/>
          </p:nvGrpSpPr>
          <p:grpSpPr>
            <a:xfrm>
              <a:off x="431333" y="-1932027"/>
              <a:ext cx="6602005" cy="6101580"/>
              <a:chOff x="76200" y="-341315"/>
              <a:chExt cx="1166321" cy="1077915"/>
            </a:xfrm>
          </p:grpSpPr>
          <p:sp>
            <p:nvSpPr>
              <p:cNvPr id="38" name="Freeform 38">
                <a:extLst>
                  <a:ext uri="{FF2B5EF4-FFF2-40B4-BE49-F238E27FC236}">
                    <a16:creationId xmlns:a16="http://schemas.microsoft.com/office/drawing/2014/main" id="{E5AC9A69-5F2A-CA04-04E8-AA2FA24C7756}"/>
                  </a:ext>
                </a:extLst>
              </p:cNvPr>
              <p:cNvSpPr/>
              <p:nvPr/>
            </p:nvSpPr>
            <p:spPr>
              <a:xfrm>
                <a:off x="453442" y="-341315"/>
                <a:ext cx="789079" cy="7080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E31C7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52D150FB-2927-F4FD-70F3-14D40C6CBFB5}"/>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914400" rtl="0" eaLnBrk="1" fontAlgn="auto" latinLnBrk="0" hangingPunct="1">
                  <a:lnSpc>
                    <a:spcPts val="19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0" name="TextBox 40">
              <a:extLst>
                <a:ext uri="{FF2B5EF4-FFF2-40B4-BE49-F238E27FC236}">
                  <a16:creationId xmlns:a16="http://schemas.microsoft.com/office/drawing/2014/main" id="{E5401902-537A-AD93-D597-0CD900F8ECEE}"/>
                </a:ext>
              </a:extLst>
            </p:cNvPr>
            <p:cNvSpPr txBox="1"/>
            <p:nvPr/>
          </p:nvSpPr>
          <p:spPr>
            <a:xfrm>
              <a:off x="3225429" y="364053"/>
              <a:ext cx="3213802" cy="1103057"/>
            </a:xfrm>
            <a:prstGeom prst="rect">
              <a:avLst/>
            </a:prstGeom>
          </p:spPr>
          <p:txBody>
            <a:bodyPr wrap="square" lIns="0" tIns="0" rIns="0" bIns="0" rtlCol="0" anchor="t">
              <a:spAutoFit/>
            </a:bodyPr>
            <a:lstStyle/>
            <a:p>
              <a:pPr marL="0" marR="0" lvl="0" indent="0" algn="ctr" defTabSz="914400" rtl="0" eaLnBrk="1" fontAlgn="auto" latinLnBrk="0" hangingPunct="1">
                <a:lnSpc>
                  <a:spcPts val="3701"/>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31C79"/>
                  </a:solidFill>
                  <a:effectLst/>
                  <a:uLnTx/>
                  <a:uFillTx/>
                  <a:latin typeface="Arial" panose="020B0604020202020204" pitchFamily="34" charset="0"/>
                  <a:ea typeface="Roboto Bold"/>
                  <a:cs typeface="Arial" panose="020B0604020202020204" pitchFamily="34" charset="0"/>
                  <a:sym typeface="Roboto Bold"/>
                </a:rPr>
                <a:t>£9.9bn</a:t>
              </a:r>
            </a:p>
          </p:txBody>
        </p:sp>
        <p:sp>
          <p:nvSpPr>
            <p:cNvPr id="41" name="TextBox 41">
              <a:extLst>
                <a:ext uri="{FF2B5EF4-FFF2-40B4-BE49-F238E27FC236}">
                  <a16:creationId xmlns:a16="http://schemas.microsoft.com/office/drawing/2014/main" id="{66105249-B790-E35D-AE8E-AF20DC8DF044}"/>
                </a:ext>
              </a:extLst>
            </p:cNvPr>
            <p:cNvSpPr txBox="1"/>
            <p:nvPr/>
          </p:nvSpPr>
          <p:spPr>
            <a:xfrm>
              <a:off x="3070626" y="-1083878"/>
              <a:ext cx="3567880" cy="1658571"/>
            </a:xfrm>
            <a:prstGeom prst="rect">
              <a:avLst/>
            </a:prstGeom>
          </p:spPr>
          <p:txBody>
            <a:bodyPr lIns="0" tIns="0" rIns="0" bIns="0" rtlCol="0" anchor="t">
              <a:spAutoFit/>
            </a:bodyPr>
            <a:lstStyle/>
            <a:p>
              <a:pPr marL="0" marR="0" lvl="0" indent="0" algn="ctr" defTabSz="914400" rtl="0" eaLnBrk="1" fontAlgn="auto" latinLnBrk="0" hangingPunct="1">
                <a:lnSpc>
                  <a:spcPts val="1681"/>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315F"/>
                  </a:solidFill>
                  <a:effectLst/>
                  <a:uLnTx/>
                  <a:uFillTx/>
                  <a:latin typeface="Arial" panose="020B0604020202020204" pitchFamily="34" charset="0"/>
                  <a:ea typeface="Roboto Bold"/>
                  <a:cs typeface="Arial" panose="020B0604020202020204" pitchFamily="34" charset="0"/>
                  <a:sym typeface="Roboto Bold"/>
                </a:rPr>
                <a:t>From this, </a:t>
              </a:r>
            </a:p>
            <a:p>
              <a:pPr marL="0" marR="0" lvl="0" indent="0" algn="ctr" defTabSz="914400" rtl="0" eaLnBrk="1" fontAlgn="auto" latinLnBrk="0" hangingPunct="1">
                <a:lnSpc>
                  <a:spcPts val="1681"/>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9315F"/>
                  </a:solidFill>
                  <a:effectLst/>
                  <a:uLnTx/>
                  <a:uFillTx/>
                  <a:latin typeface="Arial" panose="020B0604020202020204" pitchFamily="34" charset="0"/>
                  <a:ea typeface="Roboto Bold"/>
                  <a:cs typeface="Arial" panose="020B0604020202020204" pitchFamily="34" charset="0"/>
                  <a:sym typeface="Roboto Bold"/>
                </a:rPr>
                <a:t>NHS England’s opportunity:</a:t>
              </a:r>
            </a:p>
          </p:txBody>
        </p:sp>
      </p:grpSp>
      <p:sp>
        <p:nvSpPr>
          <p:cNvPr id="46" name="TextBox 46">
            <a:extLst>
              <a:ext uri="{FF2B5EF4-FFF2-40B4-BE49-F238E27FC236}">
                <a16:creationId xmlns:a16="http://schemas.microsoft.com/office/drawing/2014/main" id="{4092FE84-E264-8545-0D96-492E44C4B3C8}"/>
              </a:ext>
            </a:extLst>
          </p:cNvPr>
          <p:cNvSpPr txBox="1"/>
          <p:nvPr/>
        </p:nvSpPr>
        <p:spPr>
          <a:xfrm>
            <a:off x="1489875" y="2718329"/>
            <a:ext cx="3201880" cy="43088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20079"/>
                </a:solidFill>
                <a:effectLst/>
                <a:uLnTx/>
                <a:uFillTx/>
                <a:latin typeface="Arial" panose="020B0604020202020204" pitchFamily="34" charset="0"/>
                <a:ea typeface="Roboto Bold"/>
                <a:cs typeface="Arial" panose="020B0604020202020204" pitchFamily="34" charset="0"/>
                <a:sym typeface="Roboto Bold"/>
              </a:rPr>
              <a:t>£692m</a:t>
            </a:r>
            <a:endParaRPr kumimoji="0" lang="en-US" sz="2000" b="1" i="0" u="none" strike="noStrike" kern="1200" cap="none" spc="0" normalizeH="0" baseline="0" noProof="0" dirty="0">
              <a:ln>
                <a:noFill/>
              </a:ln>
              <a:solidFill>
                <a:srgbClr val="59315F"/>
              </a:solidFill>
              <a:effectLst/>
              <a:uLnTx/>
              <a:uFillTx/>
              <a:latin typeface="Arial" panose="020B0604020202020204" pitchFamily="34" charset="0"/>
              <a:ea typeface="Roboto Bold"/>
              <a:cs typeface="Arial" panose="020B0604020202020204" pitchFamily="34" charset="0"/>
              <a:sym typeface="Roboto Bold"/>
            </a:endParaRPr>
          </a:p>
        </p:txBody>
      </p:sp>
      <p:sp>
        <p:nvSpPr>
          <p:cNvPr id="47" name="TextBox 47">
            <a:extLst>
              <a:ext uri="{FF2B5EF4-FFF2-40B4-BE49-F238E27FC236}">
                <a16:creationId xmlns:a16="http://schemas.microsoft.com/office/drawing/2014/main" id="{22B338EB-874E-EFA2-9866-EB3028005D39}"/>
              </a:ext>
            </a:extLst>
          </p:cNvPr>
          <p:cNvSpPr txBox="1"/>
          <p:nvPr/>
        </p:nvSpPr>
        <p:spPr>
          <a:xfrm>
            <a:off x="8695094" y="2879923"/>
            <a:ext cx="2577590" cy="80021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315F"/>
                </a:solidFill>
                <a:effectLst/>
                <a:uLnTx/>
                <a:uFillTx/>
                <a:latin typeface="Arial" panose="020B0604020202020204" pitchFamily="34" charset="0"/>
                <a:ea typeface="Roboto Bold"/>
                <a:cs typeface="Arial" panose="020B0604020202020204" pitchFamily="34" charset="0"/>
                <a:sym typeface="Roboto Bold"/>
              </a:rPr>
              <a:t>Savings Opportunity </a:t>
            </a:r>
            <a:r>
              <a:rPr kumimoji="0" lang="en-US" sz="3200" b="1" i="0" u="none" strike="noStrike" kern="1200" cap="none" spc="0" normalizeH="0" baseline="0" noProof="0" dirty="0">
                <a:ln>
                  <a:noFill/>
                </a:ln>
                <a:solidFill>
                  <a:srgbClr val="F20079"/>
                </a:solidFill>
                <a:effectLst/>
                <a:uLnTx/>
                <a:uFillTx/>
                <a:latin typeface="Arial" panose="020B0604020202020204" pitchFamily="34" charset="0"/>
                <a:ea typeface="Roboto Bold"/>
                <a:cs typeface="Arial" panose="020B0604020202020204" pitchFamily="34" charset="0"/>
                <a:sym typeface="Roboto Bold"/>
              </a:rPr>
              <a:t>£11.9bn</a:t>
            </a:r>
            <a:endParaRPr kumimoji="0" lang="en-US" sz="2800" b="1" i="0" u="none" strike="noStrike" kern="1200" cap="none" spc="0" normalizeH="0" baseline="0" noProof="0" dirty="0">
              <a:ln>
                <a:noFill/>
              </a:ln>
              <a:solidFill>
                <a:srgbClr val="F20079"/>
              </a:solidFill>
              <a:effectLst/>
              <a:uLnTx/>
              <a:uFillTx/>
              <a:latin typeface="Arial" panose="020B0604020202020204" pitchFamily="34" charset="0"/>
              <a:ea typeface="Roboto Bold"/>
              <a:cs typeface="Arial" panose="020B0604020202020204" pitchFamily="34" charset="0"/>
              <a:sym typeface="Roboto Bold"/>
            </a:endParaRPr>
          </a:p>
        </p:txBody>
      </p:sp>
      <p:sp>
        <p:nvSpPr>
          <p:cNvPr id="48" name="TextBox 48">
            <a:extLst>
              <a:ext uri="{FF2B5EF4-FFF2-40B4-BE49-F238E27FC236}">
                <a16:creationId xmlns:a16="http://schemas.microsoft.com/office/drawing/2014/main" id="{0E75FC56-3A03-D6DB-E210-2A3C3E9FFFFB}"/>
              </a:ext>
            </a:extLst>
          </p:cNvPr>
          <p:cNvSpPr txBox="1"/>
          <p:nvPr/>
        </p:nvSpPr>
        <p:spPr>
          <a:xfrm>
            <a:off x="241492" y="116926"/>
            <a:ext cx="9624231" cy="439287"/>
          </a:xfrm>
          <a:prstGeom prst="rect">
            <a:avLst/>
          </a:prstGeom>
        </p:spPr>
        <p:txBody>
          <a:bodyPr wrap="square" lIns="0" tIns="0" rIns="0" bIns="0" rtlCol="0" anchor="t">
            <a:spAutoFit/>
          </a:bodyPr>
          <a:lstStyle/>
          <a:p>
            <a:pPr marL="0" marR="0" lvl="0" indent="0" algn="l" defTabSz="914400" rtl="0" eaLnBrk="1" fontAlgn="auto" latinLnBrk="0" hangingPunct="1">
              <a:lnSpc>
                <a:spcPts val="392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Roboto Bold"/>
                <a:cs typeface="Arial" panose="020B0604020202020204" pitchFamily="34" charset="0"/>
                <a:sym typeface="Roboto Bold"/>
              </a:rPr>
              <a:t>The National Savings Opportunity with Liaison Group</a:t>
            </a:r>
          </a:p>
        </p:txBody>
      </p:sp>
      <p:sp>
        <p:nvSpPr>
          <p:cNvPr id="50" name="Freeform 50">
            <a:extLst>
              <a:ext uri="{FF2B5EF4-FFF2-40B4-BE49-F238E27FC236}">
                <a16:creationId xmlns:a16="http://schemas.microsoft.com/office/drawing/2014/main" id="{A2BFC319-781B-0783-67CD-A0454F320A1A}"/>
              </a:ext>
            </a:extLst>
          </p:cNvPr>
          <p:cNvSpPr/>
          <p:nvPr/>
        </p:nvSpPr>
        <p:spPr>
          <a:xfrm rot="-2916939">
            <a:off x="11728901" y="1355107"/>
            <a:ext cx="1082652" cy="1082652"/>
          </a:xfrm>
          <a:custGeom>
            <a:avLst/>
            <a:gdLst/>
            <a:ahLst/>
            <a:cxnLst/>
            <a:rect l="l" t="t" r="r" b="b"/>
            <a:pathLst>
              <a:path w="1623978" h="1623978">
                <a:moveTo>
                  <a:pt x="0" y="0"/>
                </a:moveTo>
                <a:lnTo>
                  <a:pt x="1623978" y="0"/>
                </a:lnTo>
                <a:lnTo>
                  <a:pt x="1623978" y="1623978"/>
                </a:lnTo>
                <a:lnTo>
                  <a:pt x="0" y="1623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5">
            <a:extLst>
              <a:ext uri="{FF2B5EF4-FFF2-40B4-BE49-F238E27FC236}">
                <a16:creationId xmlns:a16="http://schemas.microsoft.com/office/drawing/2014/main" id="{D187216B-0011-688D-9F90-AA891BD2D24E}"/>
              </a:ext>
            </a:extLst>
          </p:cNvPr>
          <p:cNvSpPr txBox="1"/>
          <p:nvPr/>
        </p:nvSpPr>
        <p:spPr>
          <a:xfrm>
            <a:off x="8187666" y="3305172"/>
            <a:ext cx="653223" cy="326243"/>
          </a:xfrm>
          <a:prstGeom prst="rect">
            <a:avLst/>
          </a:prstGeom>
        </p:spPr>
        <p:txBody>
          <a:bodyPr wrap="square" lIns="0" tIns="0" rIns="0" bIns="0" rtlCol="0" anchor="t">
            <a:spAutoFit/>
          </a:bodyPr>
          <a:lstStyle/>
          <a:p>
            <a:pPr marL="0" marR="0" lvl="0" indent="0" algn="ctr" defTabSz="914400" rtl="0" eaLnBrk="1" fontAlgn="auto" latinLnBrk="0" hangingPunct="1">
              <a:lnSpc>
                <a:spcPts val="2815"/>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Roboto Bold"/>
                <a:cs typeface="Arial" panose="020B0604020202020204" pitchFamily="34" charset="0"/>
                <a:sym typeface="Roboto Bold"/>
              </a:rPr>
              <a:t>24/25</a:t>
            </a:r>
          </a:p>
        </p:txBody>
      </p:sp>
      <p:cxnSp>
        <p:nvCxnSpPr>
          <p:cNvPr id="18" name="Straight Arrow Connector 17">
            <a:extLst>
              <a:ext uri="{FF2B5EF4-FFF2-40B4-BE49-F238E27FC236}">
                <a16:creationId xmlns:a16="http://schemas.microsoft.com/office/drawing/2014/main" id="{51D4D634-8F60-8936-F808-E11FBDD49EDC}"/>
              </a:ext>
            </a:extLst>
          </p:cNvPr>
          <p:cNvCxnSpPr>
            <a:cxnSpLocks/>
          </p:cNvCxnSpPr>
          <p:nvPr/>
        </p:nvCxnSpPr>
        <p:spPr>
          <a:xfrm flipH="1">
            <a:off x="846243" y="3856265"/>
            <a:ext cx="4007768" cy="0"/>
          </a:xfrm>
          <a:prstGeom prst="straightConnector1">
            <a:avLst/>
          </a:prstGeom>
          <a:ln w="57150">
            <a:solidFill>
              <a:srgbClr val="57305E"/>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17AA0AB-0C66-0FAB-98A9-98A8E617FDC8}"/>
              </a:ext>
            </a:extLst>
          </p:cNvPr>
          <p:cNvCxnSpPr>
            <a:cxnSpLocks/>
          </p:cNvCxnSpPr>
          <p:nvPr/>
        </p:nvCxnSpPr>
        <p:spPr>
          <a:xfrm>
            <a:off x="7460698" y="3896261"/>
            <a:ext cx="3797169" cy="9024"/>
          </a:xfrm>
          <a:prstGeom prst="straightConnector1">
            <a:avLst/>
          </a:prstGeom>
          <a:ln w="57150">
            <a:solidFill>
              <a:srgbClr val="57305E"/>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A map of the united kingdom&#10;&#10;Description automatically generated">
            <a:extLst>
              <a:ext uri="{FF2B5EF4-FFF2-40B4-BE49-F238E27FC236}">
                <a16:creationId xmlns:a16="http://schemas.microsoft.com/office/drawing/2014/main" id="{874EB66C-6652-6F95-0504-654FD05F1B8D}"/>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4807678" y="1373294"/>
            <a:ext cx="3129103" cy="4829086"/>
          </a:xfrm>
          <a:prstGeom prst="rect">
            <a:avLst/>
          </a:prstGeom>
        </p:spPr>
      </p:pic>
      <p:sp>
        <p:nvSpPr>
          <p:cNvPr id="2" name="Freeform 50">
            <a:extLst>
              <a:ext uri="{FF2B5EF4-FFF2-40B4-BE49-F238E27FC236}">
                <a16:creationId xmlns:a16="http://schemas.microsoft.com/office/drawing/2014/main" id="{C21947E8-B80E-BC1C-FD86-37CBD8CE4AEA}"/>
              </a:ext>
            </a:extLst>
          </p:cNvPr>
          <p:cNvSpPr/>
          <p:nvPr/>
        </p:nvSpPr>
        <p:spPr>
          <a:xfrm rot="-2916939">
            <a:off x="-649685" y="5134461"/>
            <a:ext cx="1082652" cy="1082652"/>
          </a:xfrm>
          <a:custGeom>
            <a:avLst/>
            <a:gdLst/>
            <a:ahLst/>
            <a:cxnLst/>
            <a:rect l="l" t="t" r="r" b="b"/>
            <a:pathLst>
              <a:path w="1623978" h="1623978">
                <a:moveTo>
                  <a:pt x="0" y="0"/>
                </a:moveTo>
                <a:lnTo>
                  <a:pt x="1623978" y="0"/>
                </a:lnTo>
                <a:lnTo>
                  <a:pt x="1623978" y="1623978"/>
                </a:lnTo>
                <a:lnTo>
                  <a:pt x="0" y="1623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45">
            <a:extLst>
              <a:ext uri="{FF2B5EF4-FFF2-40B4-BE49-F238E27FC236}">
                <a16:creationId xmlns:a16="http://schemas.microsoft.com/office/drawing/2014/main" id="{9B530E59-77B2-2911-2FD7-FE002AF0E4A1}"/>
              </a:ext>
            </a:extLst>
          </p:cNvPr>
          <p:cNvSpPr txBox="1"/>
          <p:nvPr/>
        </p:nvSpPr>
        <p:spPr>
          <a:xfrm>
            <a:off x="751401" y="4105755"/>
            <a:ext cx="1931978" cy="321883"/>
          </a:xfrm>
          <a:prstGeom prst="rect">
            <a:avLst/>
          </a:prstGeom>
        </p:spPr>
        <p:txBody>
          <a:bodyPr wrap="square" lIns="0" tIns="0" rIns="0" bIns="0" rtlCol="0" anchor="t">
            <a:spAutoFit/>
          </a:bodyPr>
          <a:lstStyle/>
          <a:p>
            <a:pPr marL="0" marR="0" lvl="0" indent="0" algn="ctr" defTabSz="914400" rtl="0" eaLnBrk="1" fontAlgn="auto" latinLnBrk="0" hangingPunct="1">
              <a:lnSpc>
                <a:spcPts val="2815"/>
              </a:lnSpc>
              <a:spcBef>
                <a:spcPts val="0"/>
              </a:spcBef>
              <a:spcAft>
                <a:spcPts val="0"/>
              </a:spcAft>
              <a:buClrTx/>
              <a:buSzTx/>
              <a:buFontTx/>
              <a:buNone/>
              <a:tabLst/>
              <a:defRPr/>
            </a:pPr>
            <a:r>
              <a:rPr kumimoji="0" lang="en-US" b="1" i="0" u="none" strike="noStrike" kern="1200" cap="none" spc="0" normalizeH="0" baseline="0" noProof="0" dirty="0">
                <a:ln>
                  <a:noFill/>
                </a:ln>
                <a:solidFill>
                  <a:srgbClr val="59315F"/>
                </a:solidFill>
                <a:effectLst/>
                <a:uLnTx/>
                <a:uFillTx/>
                <a:latin typeface="Arial" panose="020B0604020202020204" pitchFamily="34" charset="0"/>
                <a:ea typeface="Roboto Bold"/>
                <a:cs typeface="Arial" panose="020B0604020202020204" pitchFamily="34" charset="0"/>
                <a:sym typeface="Roboto Bold"/>
              </a:rPr>
              <a:t>Last three years</a:t>
            </a:r>
          </a:p>
        </p:txBody>
      </p:sp>
      <p:sp>
        <p:nvSpPr>
          <p:cNvPr id="4" name="TextBox 45">
            <a:extLst>
              <a:ext uri="{FF2B5EF4-FFF2-40B4-BE49-F238E27FC236}">
                <a16:creationId xmlns:a16="http://schemas.microsoft.com/office/drawing/2014/main" id="{2A340DE7-5E85-1923-0D78-D36AEFBD713D}"/>
              </a:ext>
            </a:extLst>
          </p:cNvPr>
          <p:cNvSpPr txBox="1"/>
          <p:nvPr/>
        </p:nvSpPr>
        <p:spPr>
          <a:xfrm>
            <a:off x="9483743" y="4169378"/>
            <a:ext cx="1788941" cy="321883"/>
          </a:xfrm>
          <a:prstGeom prst="rect">
            <a:avLst/>
          </a:prstGeom>
        </p:spPr>
        <p:txBody>
          <a:bodyPr wrap="square" lIns="0" tIns="0" rIns="0" bIns="0" rtlCol="0" anchor="t">
            <a:spAutoFit/>
          </a:bodyPr>
          <a:lstStyle/>
          <a:p>
            <a:pPr marL="0" marR="0" lvl="0" indent="0" algn="ctr" defTabSz="914400" rtl="0" eaLnBrk="1" fontAlgn="auto" latinLnBrk="0" hangingPunct="1">
              <a:lnSpc>
                <a:spcPts val="2815"/>
              </a:lnSpc>
              <a:spcBef>
                <a:spcPts val="0"/>
              </a:spcBef>
              <a:spcAft>
                <a:spcPts val="0"/>
              </a:spcAft>
              <a:buClrTx/>
              <a:buSzTx/>
              <a:buFontTx/>
              <a:buNone/>
              <a:tabLst/>
              <a:defRPr/>
            </a:pPr>
            <a:r>
              <a:rPr kumimoji="0" lang="en-US" b="1" i="0" u="none" strike="noStrike" kern="1200" cap="none" spc="0" normalizeH="0" baseline="0" noProof="0" dirty="0">
                <a:ln>
                  <a:noFill/>
                </a:ln>
                <a:solidFill>
                  <a:srgbClr val="59315F"/>
                </a:solidFill>
                <a:effectLst/>
                <a:uLnTx/>
                <a:uFillTx/>
                <a:latin typeface="Arial" panose="020B0604020202020204" pitchFamily="34" charset="0"/>
                <a:ea typeface="Roboto Bold"/>
                <a:cs typeface="Arial" panose="020B0604020202020204" pitchFamily="34" charset="0"/>
                <a:sym typeface="Roboto Bold"/>
              </a:rPr>
              <a:t>Next three years</a:t>
            </a:r>
          </a:p>
        </p:txBody>
      </p:sp>
      <p:pic>
        <p:nvPicPr>
          <p:cNvPr id="6" name="Picture 5" descr="A logo with pink dots&#10;&#10;Description automatically generated">
            <a:extLst>
              <a:ext uri="{FF2B5EF4-FFF2-40B4-BE49-F238E27FC236}">
                <a16:creationId xmlns:a16="http://schemas.microsoft.com/office/drawing/2014/main" id="{D6C2D115-245E-7B69-C6E2-A56530874786}"/>
              </a:ext>
            </a:extLst>
          </p:cNvPr>
          <p:cNvPicPr>
            <a:picLocks noChangeAspect="1"/>
          </p:cNvPicPr>
          <p:nvPr/>
        </p:nvPicPr>
        <p:blipFill>
          <a:blip r:embed="rId8">
            <a:extLst>
              <a:ext uri="{28A0092B-C50C-407E-A947-70E740481C1C}">
                <a14:useLocalDpi xmlns:a14="http://schemas.microsoft.com/office/drawing/2010/main" val="0"/>
              </a:ext>
            </a:extLst>
          </a:blip>
          <a:srcRect b="42904"/>
          <a:stretch/>
        </p:blipFill>
        <p:spPr>
          <a:xfrm>
            <a:off x="5375333" y="3188604"/>
            <a:ext cx="1775414" cy="980774"/>
          </a:xfrm>
          <a:prstGeom prst="rect">
            <a:avLst/>
          </a:prstGeom>
        </p:spPr>
      </p:pic>
      <p:sp>
        <p:nvSpPr>
          <p:cNvPr id="9" name="TextBox 8">
            <a:extLst>
              <a:ext uri="{FF2B5EF4-FFF2-40B4-BE49-F238E27FC236}">
                <a16:creationId xmlns:a16="http://schemas.microsoft.com/office/drawing/2014/main" id="{761D5D60-EDAE-1007-888C-93DA2811206B}"/>
              </a:ext>
            </a:extLst>
          </p:cNvPr>
          <p:cNvSpPr txBox="1"/>
          <p:nvPr/>
        </p:nvSpPr>
        <p:spPr>
          <a:xfrm>
            <a:off x="1412560" y="3194491"/>
            <a:ext cx="2945275" cy="400110"/>
          </a:xfrm>
          <a:prstGeom prst="rect">
            <a:avLst/>
          </a:prstGeom>
          <a:noFill/>
        </p:spPr>
        <p:txBody>
          <a:bodyPr wrap="square" rtlCol="0">
            <a:spAutoFit/>
          </a:bodyPr>
          <a:lstStyle/>
          <a:p>
            <a:r>
              <a:rPr lang="en-US" sz="2000" dirty="0">
                <a:solidFill>
                  <a:srgbClr val="57305E"/>
                </a:solidFill>
                <a:latin typeface="Arial" panose="020B0604020202020204" pitchFamily="34" charset="0"/>
                <a:cs typeface="Arial" panose="020B0604020202020204" pitchFamily="34" charset="0"/>
              </a:rPr>
              <a:t>Savings Delivered.</a:t>
            </a:r>
            <a:endParaRPr lang="en-GB" sz="2000" dirty="0">
              <a:solidFill>
                <a:srgbClr val="5730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7238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E8ED6-D286-B8C2-2024-503E30AD6432}"/>
            </a:ext>
          </a:extLst>
        </p:cNvPr>
        <p:cNvGrpSpPr/>
        <p:nvPr/>
      </p:nvGrpSpPr>
      <p:grpSpPr>
        <a:xfrm>
          <a:off x="0" y="0"/>
          <a:ext cx="0" cy="0"/>
          <a:chOff x="0" y="0"/>
          <a:chExt cx="0" cy="0"/>
        </a:xfrm>
      </p:grpSpPr>
      <p:grpSp>
        <p:nvGrpSpPr>
          <p:cNvPr id="29" name="Group 43">
            <a:extLst>
              <a:ext uri="{FF2B5EF4-FFF2-40B4-BE49-F238E27FC236}">
                <a16:creationId xmlns:a16="http://schemas.microsoft.com/office/drawing/2014/main" id="{88BECCA8-C380-D6F9-EA2E-09FA6A77A974}"/>
              </a:ext>
            </a:extLst>
          </p:cNvPr>
          <p:cNvGrpSpPr/>
          <p:nvPr/>
        </p:nvGrpSpPr>
        <p:grpSpPr>
          <a:xfrm>
            <a:off x="-122357" y="-52292"/>
            <a:ext cx="12528601" cy="954106"/>
            <a:chOff x="0" y="0"/>
            <a:chExt cx="14638473" cy="1398136"/>
          </a:xfrm>
        </p:grpSpPr>
        <p:sp>
          <p:nvSpPr>
            <p:cNvPr id="46" name="Freeform 44">
              <a:extLst>
                <a:ext uri="{FF2B5EF4-FFF2-40B4-BE49-F238E27FC236}">
                  <a16:creationId xmlns:a16="http://schemas.microsoft.com/office/drawing/2014/main" id="{0667674E-78A9-8DAF-04BE-1FDE486B8BCC}"/>
                </a:ext>
              </a:extLst>
            </p:cNvPr>
            <p:cNvSpPr/>
            <p:nvPr/>
          </p:nvSpPr>
          <p:spPr>
            <a:xfrm>
              <a:off x="0" y="0"/>
              <a:ext cx="14638472" cy="1398136"/>
            </a:xfrm>
            <a:custGeom>
              <a:avLst/>
              <a:gdLst/>
              <a:ahLst/>
              <a:cxnLst/>
              <a:rect l="l" t="t" r="r" b="b"/>
              <a:pathLst>
                <a:path w="14638472" h="1398136">
                  <a:moveTo>
                    <a:pt x="0" y="0"/>
                  </a:moveTo>
                  <a:lnTo>
                    <a:pt x="14638472" y="0"/>
                  </a:lnTo>
                  <a:lnTo>
                    <a:pt x="14638472" y="1398136"/>
                  </a:lnTo>
                  <a:lnTo>
                    <a:pt x="0" y="1398136"/>
                  </a:lnTo>
                  <a:close/>
                </a:path>
              </a:pathLst>
            </a:custGeom>
            <a:solidFill>
              <a:srgbClr val="59315F"/>
            </a:solidFill>
            <a:ln cap="sq">
              <a:noFill/>
              <a:prstDash val="solid"/>
              <a:miter/>
            </a:ln>
          </p:spPr>
          <p:txBody>
            <a:bodyPr/>
            <a:lstStyle/>
            <a:p>
              <a:pPr defTabSz="609630"/>
              <a:endParaRPr lang="en-GB" sz="1200">
                <a:solidFill>
                  <a:prstClr val="black"/>
                </a:solidFill>
                <a:latin typeface="Calibri"/>
              </a:endParaRPr>
            </a:p>
          </p:txBody>
        </p:sp>
        <p:sp>
          <p:nvSpPr>
            <p:cNvPr id="47" name="TextBox 45">
              <a:extLst>
                <a:ext uri="{FF2B5EF4-FFF2-40B4-BE49-F238E27FC236}">
                  <a16:creationId xmlns:a16="http://schemas.microsoft.com/office/drawing/2014/main" id="{90ACB34B-838D-AE27-9263-0EEB142BA08C}"/>
                </a:ext>
              </a:extLst>
            </p:cNvPr>
            <p:cNvSpPr txBox="1"/>
            <p:nvPr/>
          </p:nvSpPr>
          <p:spPr>
            <a:xfrm>
              <a:off x="0" y="-19050"/>
              <a:ext cx="14638473" cy="1417186"/>
            </a:xfrm>
            <a:prstGeom prst="rect">
              <a:avLst/>
            </a:prstGeom>
          </p:spPr>
          <p:txBody>
            <a:bodyPr lIns="13741" tIns="13741" rIns="13741" bIns="13741" rtlCol="0" anchor="ctr"/>
            <a:lstStyle/>
            <a:p>
              <a:pPr algn="ctr" defTabSz="609630">
                <a:lnSpc>
                  <a:spcPts val="664"/>
                </a:lnSpc>
                <a:spcBef>
                  <a:spcPct val="0"/>
                </a:spcBef>
              </a:pPr>
              <a:endParaRPr sz="1200">
                <a:solidFill>
                  <a:prstClr val="black"/>
                </a:solidFill>
                <a:latin typeface="Calibri"/>
              </a:endParaRPr>
            </a:p>
          </p:txBody>
        </p:sp>
      </p:grpSp>
      <p:sp>
        <p:nvSpPr>
          <p:cNvPr id="54" name="TextBox 53">
            <a:extLst>
              <a:ext uri="{FF2B5EF4-FFF2-40B4-BE49-F238E27FC236}">
                <a16:creationId xmlns:a16="http://schemas.microsoft.com/office/drawing/2014/main" id="{53B36EB2-2381-328B-E070-49021CC9CC90}"/>
              </a:ext>
            </a:extLst>
          </p:cNvPr>
          <p:cNvSpPr txBox="1"/>
          <p:nvPr/>
        </p:nvSpPr>
        <p:spPr>
          <a:xfrm>
            <a:off x="6849962" y="2911747"/>
            <a:ext cx="1840830" cy="523220"/>
          </a:xfrm>
          <a:prstGeom prst="rect">
            <a:avLst/>
          </a:prstGeom>
          <a:noFill/>
        </p:spPr>
        <p:txBody>
          <a:bodyPr wrap="square" rtlCol="0">
            <a:spAutoFit/>
          </a:bodyPr>
          <a:lstStyle/>
          <a:p>
            <a:pPr marL="285750" indent="-285750">
              <a:buClr>
                <a:srgbClr val="FF5050"/>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Productivity</a:t>
            </a:r>
          </a:p>
          <a:p>
            <a:pPr marL="285750" indent="-285750">
              <a:buClr>
                <a:srgbClr val="FF5050"/>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Waiting Lists </a:t>
            </a:r>
            <a:endParaRPr lang="en-GB" sz="1400"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1B441381-90CC-45B9-63C1-AFF850E3D428}"/>
              </a:ext>
            </a:extLst>
          </p:cNvPr>
          <p:cNvSpPr txBox="1"/>
          <p:nvPr/>
        </p:nvSpPr>
        <p:spPr>
          <a:xfrm>
            <a:off x="941283" y="5362416"/>
            <a:ext cx="3721333" cy="738664"/>
          </a:xfrm>
          <a:prstGeom prst="rect">
            <a:avLst/>
          </a:prstGeom>
          <a:noFill/>
        </p:spPr>
        <p:txBody>
          <a:bodyPr wrap="square" rtlCol="0">
            <a:spAutoFit/>
          </a:bodyPr>
          <a:lstStyle/>
          <a:p>
            <a:pPr marL="285750" indent="-285750">
              <a:buClr>
                <a:schemeClr val="accent5"/>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Monopoly over NHS rostering</a:t>
            </a:r>
          </a:p>
          <a:p>
            <a:pPr marL="285750" indent="-285750">
              <a:buClr>
                <a:schemeClr val="accent5"/>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Visibility and ability to triangulate data</a:t>
            </a:r>
          </a:p>
          <a:p>
            <a:pPr marL="285750" indent="-285750">
              <a:buClr>
                <a:schemeClr val="accent5"/>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Existing tech capabilities</a:t>
            </a:r>
            <a:endParaRPr lang="en-GB" sz="140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DCD9B5FE-9789-65FE-AC85-E71D5F5AC669}"/>
              </a:ext>
            </a:extLst>
          </p:cNvPr>
          <p:cNvSpPr txBox="1"/>
          <p:nvPr/>
        </p:nvSpPr>
        <p:spPr>
          <a:xfrm>
            <a:off x="2769956" y="2888978"/>
            <a:ext cx="3495986" cy="523220"/>
          </a:xfrm>
          <a:prstGeom prst="rect">
            <a:avLst/>
          </a:prstGeom>
          <a:noFill/>
        </p:spPr>
        <p:txBody>
          <a:bodyPr wrap="square" rtlCol="0">
            <a:spAutoFit/>
          </a:bodyPr>
          <a:lstStyle/>
          <a:p>
            <a:pPr marL="285750" indent="-285750">
              <a:buClr>
                <a:srgbClr val="F20079"/>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Recruitment spend freeze </a:t>
            </a:r>
          </a:p>
          <a:p>
            <a:pPr marL="285750" indent="-285750">
              <a:buClr>
                <a:srgbClr val="F20079"/>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Candidate retention and engagement</a:t>
            </a:r>
          </a:p>
        </p:txBody>
      </p:sp>
      <p:sp>
        <p:nvSpPr>
          <p:cNvPr id="58" name="TextBox 57">
            <a:extLst>
              <a:ext uri="{FF2B5EF4-FFF2-40B4-BE49-F238E27FC236}">
                <a16:creationId xmlns:a16="http://schemas.microsoft.com/office/drawing/2014/main" id="{6DB1526F-0754-38B5-B35A-0529C9549B4F}"/>
              </a:ext>
            </a:extLst>
          </p:cNvPr>
          <p:cNvSpPr txBox="1"/>
          <p:nvPr/>
        </p:nvSpPr>
        <p:spPr>
          <a:xfrm>
            <a:off x="8388847" y="5387482"/>
            <a:ext cx="2683228" cy="738664"/>
          </a:xfrm>
          <a:prstGeom prst="rect">
            <a:avLst/>
          </a:prstGeom>
          <a:noFill/>
        </p:spPr>
        <p:txBody>
          <a:bodyPr wrap="square" rtlCol="0">
            <a:spAutoFit/>
          </a:bodyPr>
          <a:lstStyle/>
          <a:p>
            <a:pPr marL="285750" indent="-285750">
              <a:buClr>
                <a:schemeClr val="accent5"/>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Workforce capacity</a:t>
            </a:r>
          </a:p>
          <a:p>
            <a:pPr marL="285750" indent="-285750">
              <a:buClr>
                <a:schemeClr val="accent5"/>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Agency spend </a:t>
            </a:r>
          </a:p>
          <a:p>
            <a:pPr marL="285750" indent="-285750">
              <a:buClr>
                <a:schemeClr val="accent5"/>
              </a:buClr>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p:txBody>
      </p:sp>
      <p:sp>
        <p:nvSpPr>
          <p:cNvPr id="59" name="TextBox 42">
            <a:extLst>
              <a:ext uri="{FF2B5EF4-FFF2-40B4-BE49-F238E27FC236}">
                <a16:creationId xmlns:a16="http://schemas.microsoft.com/office/drawing/2014/main" id="{0D9C51C7-8778-1AFE-214B-CAC2B93CFC71}"/>
              </a:ext>
            </a:extLst>
          </p:cNvPr>
          <p:cNvSpPr txBox="1"/>
          <p:nvPr/>
        </p:nvSpPr>
        <p:spPr>
          <a:xfrm>
            <a:off x="146923" y="331431"/>
            <a:ext cx="11961628" cy="362472"/>
          </a:xfrm>
          <a:prstGeom prst="rect">
            <a:avLst/>
          </a:prstGeom>
        </p:spPr>
        <p:txBody>
          <a:bodyPr wrap="square" lIns="0" tIns="0" rIns="0" bIns="0" rtlCol="0" anchor="t">
            <a:spAutoFit/>
          </a:bodyPr>
          <a:lstStyle/>
          <a:p>
            <a:pPr defTabSz="609630">
              <a:lnSpc>
                <a:spcPts val="3084"/>
              </a:lnSpc>
              <a:spcBef>
                <a:spcPct val="0"/>
              </a:spcBef>
            </a:pPr>
            <a:r>
              <a:rPr lang="en-US" sz="2203" b="1" dirty="0">
                <a:solidFill>
                  <a:schemeClr val="bg1"/>
                </a:solidFill>
                <a:latin typeface="Arial 3 Bold"/>
                <a:ea typeface="Arial 3 Bold"/>
                <a:cs typeface="Arial 3 Bold"/>
                <a:sym typeface="Arial 3 Bold"/>
              </a:rPr>
              <a:t>Story of the last three years</a:t>
            </a:r>
          </a:p>
        </p:txBody>
      </p:sp>
      <p:sp>
        <p:nvSpPr>
          <p:cNvPr id="39" name="TextBox 38">
            <a:extLst>
              <a:ext uri="{FF2B5EF4-FFF2-40B4-BE49-F238E27FC236}">
                <a16:creationId xmlns:a16="http://schemas.microsoft.com/office/drawing/2014/main" id="{A33E9356-FE2E-957E-0574-1487772FBC39}"/>
              </a:ext>
            </a:extLst>
          </p:cNvPr>
          <p:cNvSpPr txBox="1"/>
          <p:nvPr/>
        </p:nvSpPr>
        <p:spPr>
          <a:xfrm>
            <a:off x="167368" y="2927478"/>
            <a:ext cx="2814639" cy="738664"/>
          </a:xfrm>
          <a:prstGeom prst="rect">
            <a:avLst/>
          </a:prstGeom>
          <a:noFill/>
        </p:spPr>
        <p:txBody>
          <a:bodyPr wrap="square" rtlCol="0">
            <a:spAutoFit/>
          </a:bodyPr>
          <a:lstStyle/>
          <a:p>
            <a:pPr marL="285750" indent="-285750">
              <a:buClr>
                <a:srgbClr val="008000"/>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CHC spend</a:t>
            </a:r>
          </a:p>
          <a:p>
            <a:pPr marL="285750" indent="-285750">
              <a:buClr>
                <a:srgbClr val="008000"/>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Backlogs</a:t>
            </a:r>
          </a:p>
          <a:p>
            <a:pPr marL="285750" indent="-285750">
              <a:buClr>
                <a:srgbClr val="008000"/>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Use of Fast Track  </a:t>
            </a:r>
            <a:endParaRPr lang="en-GB" sz="14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7C5915FC-3A3B-7B0A-2AB3-E462DCCED540}"/>
              </a:ext>
            </a:extLst>
          </p:cNvPr>
          <p:cNvSpPr txBox="1"/>
          <p:nvPr/>
        </p:nvSpPr>
        <p:spPr>
          <a:xfrm>
            <a:off x="5065529" y="5387482"/>
            <a:ext cx="2398826" cy="523220"/>
          </a:xfrm>
          <a:prstGeom prst="rect">
            <a:avLst/>
          </a:prstGeom>
          <a:noFill/>
        </p:spPr>
        <p:txBody>
          <a:bodyPr wrap="square" rtlCol="0">
            <a:spAutoFit/>
          </a:bodyPr>
          <a:lstStyle/>
          <a:p>
            <a:pPr marL="285750" indent="-285750">
              <a:buClr>
                <a:srgbClr val="1455E6"/>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Waiting Lists </a:t>
            </a:r>
            <a:endParaRPr lang="en-GB" sz="1400" dirty="0">
              <a:latin typeface="Arial" panose="020B0604020202020204" pitchFamily="34" charset="0"/>
              <a:cs typeface="Arial" panose="020B0604020202020204" pitchFamily="34" charset="0"/>
            </a:endParaRPr>
          </a:p>
          <a:p>
            <a:pPr marL="285750" indent="-285750">
              <a:buClr>
                <a:srgbClr val="1455E6"/>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Agency spend</a:t>
            </a:r>
          </a:p>
        </p:txBody>
      </p:sp>
      <p:sp>
        <p:nvSpPr>
          <p:cNvPr id="45" name="TextBox 44">
            <a:extLst>
              <a:ext uri="{FF2B5EF4-FFF2-40B4-BE49-F238E27FC236}">
                <a16:creationId xmlns:a16="http://schemas.microsoft.com/office/drawing/2014/main" id="{33618AD2-3170-2110-83D0-A4E322301BFD}"/>
              </a:ext>
            </a:extLst>
          </p:cNvPr>
          <p:cNvSpPr txBox="1"/>
          <p:nvPr/>
        </p:nvSpPr>
        <p:spPr>
          <a:xfrm>
            <a:off x="10309992" y="2888978"/>
            <a:ext cx="2248755" cy="738664"/>
          </a:xfrm>
          <a:prstGeom prst="rect">
            <a:avLst/>
          </a:prstGeom>
          <a:noFill/>
        </p:spPr>
        <p:txBody>
          <a:bodyPr wrap="square" rtlCol="0">
            <a:spAutoFit/>
          </a:bodyPr>
          <a:lstStyle/>
          <a:p>
            <a:pPr marL="285750" indent="-285750">
              <a:buClr>
                <a:schemeClr val="accent4"/>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Medicines spend</a:t>
            </a:r>
          </a:p>
          <a:p>
            <a:pPr marL="285750" indent="-285750">
              <a:buClr>
                <a:schemeClr val="accent4"/>
              </a:buClr>
              <a:buFont typeface="Wingdings" panose="05000000000000000000" pitchFamily="2" charset="2"/>
              <a:buChar char="ü"/>
            </a:pPr>
            <a:r>
              <a:rPr lang="en-US" sz="1400" dirty="0">
                <a:latin typeface="Arial" panose="020B0604020202020204" pitchFamily="34" charset="0"/>
                <a:cs typeface="Arial" panose="020B0604020202020204" pitchFamily="34" charset="0"/>
              </a:rPr>
              <a:t>Visibility</a:t>
            </a:r>
          </a:p>
          <a:p>
            <a:pPr marL="285750" indent="-285750">
              <a:buClr>
                <a:schemeClr val="accent5"/>
              </a:buClr>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6FC66F4-116F-33F8-189B-EE0C075E602A}"/>
              </a:ext>
            </a:extLst>
          </p:cNvPr>
          <p:cNvPicPr>
            <a:picLocks noChangeAspect="1"/>
          </p:cNvPicPr>
          <p:nvPr/>
        </p:nvPicPr>
        <p:blipFill>
          <a:blip r:embed="rId3"/>
          <a:srcRect t="9507"/>
          <a:stretch/>
        </p:blipFill>
        <p:spPr>
          <a:xfrm>
            <a:off x="104193" y="3691810"/>
            <a:ext cx="12004358" cy="1680340"/>
          </a:xfrm>
          <a:prstGeom prst="rect">
            <a:avLst/>
          </a:prstGeom>
        </p:spPr>
      </p:pic>
      <p:sp>
        <p:nvSpPr>
          <p:cNvPr id="2" name="TextBox 1">
            <a:extLst>
              <a:ext uri="{FF2B5EF4-FFF2-40B4-BE49-F238E27FC236}">
                <a16:creationId xmlns:a16="http://schemas.microsoft.com/office/drawing/2014/main" id="{279A12FA-5B12-951B-06FE-86AEDF09F558}"/>
              </a:ext>
            </a:extLst>
          </p:cNvPr>
          <p:cNvSpPr txBox="1"/>
          <p:nvPr/>
        </p:nvSpPr>
        <p:spPr>
          <a:xfrm>
            <a:off x="104192" y="1467974"/>
            <a:ext cx="5638581"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Innovating to address national challenges, including:</a:t>
            </a:r>
            <a:endParaRPr lang="en-GB"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96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09DC-FB94-1BE7-83D8-8A4A92B39F6A}"/>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E220849-098D-C22A-D402-C2C40764B219}"/>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ED4603AE-46DB-F6DA-964F-85D0BA19BA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681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and white background&#10;&#10;Description automatically generated with medium confidence">
            <a:extLst>
              <a:ext uri="{FF2B5EF4-FFF2-40B4-BE49-F238E27FC236}">
                <a16:creationId xmlns:a16="http://schemas.microsoft.com/office/drawing/2014/main" id="{F6C04603-2343-4F9B-DA53-3926AA9F7B4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9509"/>
            <a:ext cx="12192000" cy="6858000"/>
          </a:xfrm>
          <a:prstGeom prst="rect">
            <a:avLst/>
          </a:prstGeom>
        </p:spPr>
      </p:pic>
      <p:sp>
        <p:nvSpPr>
          <p:cNvPr id="6" name="Title 2">
            <a:extLst>
              <a:ext uri="{FF2B5EF4-FFF2-40B4-BE49-F238E27FC236}">
                <a16:creationId xmlns:a16="http://schemas.microsoft.com/office/drawing/2014/main" id="{78FC0BD3-FFE8-CDAE-9F70-32DF4793C69D}"/>
              </a:ext>
            </a:extLst>
          </p:cNvPr>
          <p:cNvSpPr txBox="1">
            <a:spLocks/>
          </p:cNvSpPr>
          <p:nvPr/>
        </p:nvSpPr>
        <p:spPr>
          <a:xfrm>
            <a:off x="361317" y="123928"/>
            <a:ext cx="3653971"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CC0066"/>
                </a:solidFill>
                <a:effectLst/>
                <a:uLnTx/>
                <a:uFillTx/>
                <a:ea typeface="Roboto" panose="02000000000000000000" pitchFamily="2" charset="0"/>
              </a:rPr>
              <a:t>Our Clients...</a:t>
            </a:r>
            <a:endParaRPr kumimoji="0" lang="en-GB" sz="3200" b="1" i="0" u="none" strike="noStrike" kern="1200" cap="none" spc="0" normalizeH="0" baseline="0" noProof="0" dirty="0">
              <a:ln>
                <a:noFill/>
              </a:ln>
              <a:solidFill>
                <a:srgbClr val="CC0066"/>
              </a:solidFill>
              <a:effectLst/>
              <a:highlight>
                <a:srgbClr val="FFFF00"/>
              </a:highlight>
              <a:uLnTx/>
              <a:uFillTx/>
              <a:ea typeface="Roboto" panose="02000000000000000000" pitchFamily="2" charset="0"/>
            </a:endParaRPr>
          </a:p>
        </p:txBody>
      </p:sp>
      <p:pic>
        <p:nvPicPr>
          <p:cNvPr id="1026" name="Picture 2" descr="Airedale NHS Foundation Trust">
            <a:extLst>
              <a:ext uri="{FF2B5EF4-FFF2-40B4-BE49-F238E27FC236}">
                <a16:creationId xmlns:a16="http://schemas.microsoft.com/office/drawing/2014/main" id="{3F8DB913-5035-EB88-1E9F-90FE4DA49ECC}"/>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9682" b="31206"/>
          <a:stretch/>
        </p:blipFill>
        <p:spPr bwMode="auto">
          <a:xfrm>
            <a:off x="395514" y="985292"/>
            <a:ext cx="1274763" cy="498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der Hey Children's NHS Foundation ...">
            <a:extLst>
              <a:ext uri="{FF2B5EF4-FFF2-40B4-BE49-F238E27FC236}">
                <a16:creationId xmlns:a16="http://schemas.microsoft.com/office/drawing/2014/main" id="{C7A087CE-D820-A617-DBDB-B55C5DA8E8D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18410" y="1497947"/>
            <a:ext cx="851868" cy="3744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von and Wiltshire Mental Health ...">
            <a:extLst>
              <a:ext uri="{FF2B5EF4-FFF2-40B4-BE49-F238E27FC236}">
                <a16:creationId xmlns:a16="http://schemas.microsoft.com/office/drawing/2014/main" id="{4D616C0E-CF8D-AC34-AB59-B7070CB5FFE4}"/>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19605" b="36626"/>
          <a:stretch/>
        </p:blipFill>
        <p:spPr bwMode="auto">
          <a:xfrm>
            <a:off x="1513043" y="831227"/>
            <a:ext cx="1623827" cy="4985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rking, Havering and Redbridge ...">
            <a:extLst>
              <a:ext uri="{FF2B5EF4-FFF2-40B4-BE49-F238E27FC236}">
                <a16:creationId xmlns:a16="http://schemas.microsoft.com/office/drawing/2014/main" id="{65870461-DAD0-08BB-BD37-FD350AFCF43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747043" y="1329801"/>
            <a:ext cx="1274764" cy="3577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rnet Enfield And Haringey NHS | Mind ...">
            <a:extLst>
              <a:ext uri="{FF2B5EF4-FFF2-40B4-BE49-F238E27FC236}">
                <a16:creationId xmlns:a16="http://schemas.microsoft.com/office/drawing/2014/main" id="{6155851E-8D6B-35B9-52FF-637A1B3D082B}"/>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t="15866" b="18827"/>
          <a:stretch/>
        </p:blipFill>
        <p:spPr bwMode="auto">
          <a:xfrm>
            <a:off x="2875189" y="959426"/>
            <a:ext cx="1174296" cy="242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arnsley Hospital NHS Foundation Trust ...">
            <a:extLst>
              <a:ext uri="{FF2B5EF4-FFF2-40B4-BE49-F238E27FC236}">
                <a16:creationId xmlns:a16="http://schemas.microsoft.com/office/drawing/2014/main" id="{10E1FD7D-4E35-D66C-AFAD-186DC21750F9}"/>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23514" y="2158997"/>
            <a:ext cx="844066" cy="3516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arts Health NHS Trust - Wikipedia">
            <a:extLst>
              <a:ext uri="{FF2B5EF4-FFF2-40B4-BE49-F238E27FC236}">
                <a16:creationId xmlns:a16="http://schemas.microsoft.com/office/drawing/2014/main" id="{BA1A82F8-3398-D886-ADC6-FD99A76DF959}"/>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735594" y="1874134"/>
            <a:ext cx="656203" cy="39372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HFT">
            <a:extLst>
              <a:ext uri="{FF2B5EF4-FFF2-40B4-BE49-F238E27FC236}">
                <a16:creationId xmlns:a16="http://schemas.microsoft.com/office/drawing/2014/main" id="{C55FFD3B-A86C-9FB7-5E9A-C4053F0D1B5C}"/>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100336" y="2226386"/>
            <a:ext cx="898043" cy="36068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irmingham and Solihull Mental Health ...">
            <a:extLst>
              <a:ext uri="{FF2B5EF4-FFF2-40B4-BE49-F238E27FC236}">
                <a16:creationId xmlns:a16="http://schemas.microsoft.com/office/drawing/2014/main" id="{46CBE1D1-6EA2-2ED0-0B2E-CE3E5476DB94}"/>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2439166" y="1697756"/>
            <a:ext cx="1049394" cy="4007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irmingham Community Healthcare NHS ...">
            <a:extLst>
              <a:ext uri="{FF2B5EF4-FFF2-40B4-BE49-F238E27FC236}">
                <a16:creationId xmlns:a16="http://schemas.microsoft.com/office/drawing/2014/main" id="{368FC868-D613-7966-940D-0F1B123F0D5F}"/>
              </a:ext>
            </a:extLst>
          </p:cNvPr>
          <p:cNvPicPr>
            <a:picLocks noChangeAspect="1" noChangeArrowheads="1"/>
          </p:cNvPicPr>
          <p:nvPr/>
        </p:nvPicPr>
        <p:blipFill rotWithShape="1">
          <a:blip r:embed="rId13" cstate="email">
            <a:extLst>
              <a:ext uri="{28A0092B-C50C-407E-A947-70E740481C1C}">
                <a14:useLocalDpi xmlns:a14="http://schemas.microsoft.com/office/drawing/2010/main" val="0"/>
              </a:ext>
            </a:extLst>
          </a:blip>
          <a:srcRect/>
          <a:stretch/>
        </p:blipFill>
        <p:spPr bwMode="auto">
          <a:xfrm>
            <a:off x="70148" y="2611447"/>
            <a:ext cx="964872" cy="4245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lack Country Healthcare NHS Foundation ...">
            <a:extLst>
              <a:ext uri="{FF2B5EF4-FFF2-40B4-BE49-F238E27FC236}">
                <a16:creationId xmlns:a16="http://schemas.microsoft.com/office/drawing/2014/main" id="{C7DACB4B-D19F-065E-C9EB-F60B98B3FAE6}"/>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3086101" y="1280608"/>
            <a:ext cx="1009649" cy="28847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lackpool Teaching Hospitals NHS ...">
            <a:extLst>
              <a:ext uri="{FF2B5EF4-FFF2-40B4-BE49-F238E27FC236}">
                <a16:creationId xmlns:a16="http://schemas.microsoft.com/office/drawing/2014/main" id="{2DAF1792-A5E3-A465-7AB6-A86210E98C15}"/>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2015644" y="2176184"/>
            <a:ext cx="847044" cy="43024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BDCT | better lives, together">
            <a:extLst>
              <a:ext uri="{FF2B5EF4-FFF2-40B4-BE49-F238E27FC236}">
                <a16:creationId xmlns:a16="http://schemas.microsoft.com/office/drawing/2014/main" id="{81F0AE94-0DFC-2DD6-1E39-42FDBE19A60B}"/>
              </a:ext>
            </a:extLst>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1173885" y="2654464"/>
            <a:ext cx="678316" cy="22785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Bradford Teaching Hospitals NHS ...">
            <a:extLst>
              <a:ext uri="{FF2B5EF4-FFF2-40B4-BE49-F238E27FC236}">
                <a16:creationId xmlns:a16="http://schemas.microsoft.com/office/drawing/2014/main" id="{C0B4BCBD-CF4E-7DF9-9B78-CC28DA1C5973}"/>
              </a:ext>
            </a:extLst>
          </p:cNvPr>
          <p:cNvPicPr>
            <a:picLocks noChangeAspect="1" noChangeArrowheads="1"/>
          </p:cNvPicPr>
          <p:nvPr/>
        </p:nvPicPr>
        <p:blipFill rotWithShape="1">
          <a:blip r:embed="rId17" cstate="email">
            <a:extLst>
              <a:ext uri="{28A0092B-C50C-407E-A947-70E740481C1C}">
                <a14:useLocalDpi xmlns:a14="http://schemas.microsoft.com/office/drawing/2010/main" val="0"/>
              </a:ext>
            </a:extLst>
          </a:blip>
          <a:srcRect t="11737" b="32476"/>
          <a:stretch/>
        </p:blipFill>
        <p:spPr bwMode="auto">
          <a:xfrm>
            <a:off x="989352" y="2972355"/>
            <a:ext cx="1431740" cy="35763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Divisional Chair - Integrated Medicine ...">
            <a:extLst>
              <a:ext uri="{FF2B5EF4-FFF2-40B4-BE49-F238E27FC236}">
                <a16:creationId xmlns:a16="http://schemas.microsoft.com/office/drawing/2014/main" id="{7FAE21FD-999B-B17A-5223-09F800F0143C}"/>
              </a:ext>
            </a:extLst>
          </p:cNvPr>
          <p:cNvPicPr>
            <a:picLocks noChangeAspect="1" noChangeArrowheads="1"/>
          </p:cNvPicPr>
          <p:nvPr/>
        </p:nvPicPr>
        <p:blipFill rotWithShape="1">
          <a:blip r:embed="rId18" cstate="email">
            <a:extLst>
              <a:ext uri="{28A0092B-C50C-407E-A947-70E740481C1C}">
                <a14:useLocalDpi xmlns:a14="http://schemas.microsoft.com/office/drawing/2010/main" val="0"/>
              </a:ext>
            </a:extLst>
          </a:blip>
          <a:srcRect l="14218" t="32254" r="14218" b="30834"/>
          <a:stretch/>
        </p:blipFill>
        <p:spPr bwMode="auto">
          <a:xfrm>
            <a:off x="3503273" y="1742007"/>
            <a:ext cx="1025770" cy="27214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eterborough NHS Foundation Trust ...">
            <a:extLst>
              <a:ext uri="{FF2B5EF4-FFF2-40B4-BE49-F238E27FC236}">
                <a16:creationId xmlns:a16="http://schemas.microsoft.com/office/drawing/2014/main" id="{48A8BFE1-0B5A-F17E-9C8B-720D711744E1}"/>
              </a:ext>
            </a:extLst>
          </p:cNvPr>
          <p:cNvPicPr>
            <a:picLocks noChangeAspect="1" noChangeArrowheads="1"/>
          </p:cNvPicPr>
          <p:nvPr/>
        </p:nvPicPr>
        <p:blipFill rotWithShape="1">
          <a:blip r:embed="rId19" cstate="email">
            <a:extLst>
              <a:ext uri="{28A0092B-C50C-407E-A947-70E740481C1C}">
                <a14:useLocalDpi xmlns:a14="http://schemas.microsoft.com/office/drawing/2010/main" val="0"/>
              </a:ext>
            </a:extLst>
          </a:blip>
          <a:srcRect/>
          <a:stretch/>
        </p:blipFill>
        <p:spPr bwMode="auto">
          <a:xfrm>
            <a:off x="2963863" y="2124574"/>
            <a:ext cx="736810" cy="35763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ome - NHS Children's Health">
            <a:extLst>
              <a:ext uri="{FF2B5EF4-FFF2-40B4-BE49-F238E27FC236}">
                <a16:creationId xmlns:a16="http://schemas.microsoft.com/office/drawing/2014/main" id="{95E090A2-FC46-8138-3DFF-6A348FBAE0BF}"/>
              </a:ext>
            </a:extLst>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277816" y="3136747"/>
            <a:ext cx="680167" cy="35763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ardiff and Vale University Health ...">
            <a:extLst>
              <a:ext uri="{FF2B5EF4-FFF2-40B4-BE49-F238E27FC236}">
                <a16:creationId xmlns:a16="http://schemas.microsoft.com/office/drawing/2014/main" id="{B2DCA5B5-0CEB-4868-8968-2B51C208D0D6}"/>
              </a:ext>
            </a:extLst>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1875419" y="2644901"/>
            <a:ext cx="1210682" cy="357635"/>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North West London NHS Foundation Trust ...">
            <a:extLst>
              <a:ext uri="{FF2B5EF4-FFF2-40B4-BE49-F238E27FC236}">
                <a16:creationId xmlns:a16="http://schemas.microsoft.com/office/drawing/2014/main" id="{19CCCC3A-2C1A-7EC7-37CA-B710158B9EB7}"/>
              </a:ext>
            </a:extLst>
          </p:cNvPr>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3115359" y="2580532"/>
            <a:ext cx="934126" cy="45545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Central London Community Healthcare NHS ...">
            <a:extLst>
              <a:ext uri="{FF2B5EF4-FFF2-40B4-BE49-F238E27FC236}">
                <a16:creationId xmlns:a16="http://schemas.microsoft.com/office/drawing/2014/main" id="{0A362AD2-856B-50CD-2BE2-216111E18743}"/>
              </a:ext>
            </a:extLst>
          </p:cNvPr>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4061862" y="851348"/>
            <a:ext cx="934126" cy="383231"/>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Westminster Hospital NHS Foundation Trust">
            <a:extLst>
              <a:ext uri="{FF2B5EF4-FFF2-40B4-BE49-F238E27FC236}">
                <a16:creationId xmlns:a16="http://schemas.microsoft.com/office/drawing/2014/main" id="{96D655DC-C301-1529-834D-6BDDD8A4102B}"/>
              </a:ext>
            </a:extLst>
          </p:cNvPr>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4161651" y="1282325"/>
            <a:ext cx="1025770" cy="215621"/>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Cheshire and Wirral Partnership NHS ...">
            <a:extLst>
              <a:ext uri="{FF2B5EF4-FFF2-40B4-BE49-F238E27FC236}">
                <a16:creationId xmlns:a16="http://schemas.microsoft.com/office/drawing/2014/main" id="{EBC55F32-3830-9C1B-6803-1B4B93EE3122}"/>
              </a:ext>
            </a:extLst>
          </p:cNvPr>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3741557" y="2042396"/>
            <a:ext cx="885458" cy="45545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Chesterfield Royal Hospital NHS ...">
            <a:extLst>
              <a:ext uri="{FF2B5EF4-FFF2-40B4-BE49-F238E27FC236}">
                <a16:creationId xmlns:a16="http://schemas.microsoft.com/office/drawing/2014/main" id="{AD7B43B6-EABE-B3CE-08D6-0F77D59D11ED}"/>
              </a:ext>
            </a:extLst>
          </p:cNvPr>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928956" y="3325221"/>
            <a:ext cx="489857" cy="317642"/>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Home | NHS Recruitment Cornwall">
            <a:extLst>
              <a:ext uri="{FF2B5EF4-FFF2-40B4-BE49-F238E27FC236}">
                <a16:creationId xmlns:a16="http://schemas.microsoft.com/office/drawing/2014/main" id="{086DE51A-BFA8-4469-9CAA-BF19B4C55790}"/>
              </a:ext>
            </a:extLst>
          </p:cNvPr>
          <p:cNvPicPr>
            <a:picLocks noChangeAspect="1" noChangeArrowheads="1"/>
          </p:cNvPicPr>
          <p:nvPr/>
        </p:nvPicPr>
        <p:blipFill>
          <a:blip r:embed="rId27" cstate="email">
            <a:extLst>
              <a:ext uri="{28A0092B-C50C-407E-A947-70E740481C1C}">
                <a14:useLocalDpi xmlns:a14="http://schemas.microsoft.com/office/drawing/2010/main" val="0"/>
              </a:ext>
            </a:extLst>
          </a:blip>
          <a:srcRect/>
          <a:stretch>
            <a:fillRect/>
          </a:stretch>
        </p:blipFill>
        <p:spPr bwMode="auto">
          <a:xfrm>
            <a:off x="4398398" y="1540204"/>
            <a:ext cx="808055" cy="272143"/>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Countess of Chester Hospital NHS ...">
            <a:extLst>
              <a:ext uri="{FF2B5EF4-FFF2-40B4-BE49-F238E27FC236}">
                <a16:creationId xmlns:a16="http://schemas.microsoft.com/office/drawing/2014/main" id="{725FEC41-8E10-9F2B-8EC1-EADD4C1BDAE2}"/>
              </a:ext>
            </a:extLst>
          </p:cNvPr>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4373647" y="1762266"/>
            <a:ext cx="882603" cy="560234"/>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County Durham and Darlington NHS ...">
            <a:extLst>
              <a:ext uri="{FF2B5EF4-FFF2-40B4-BE49-F238E27FC236}">
                <a16:creationId xmlns:a16="http://schemas.microsoft.com/office/drawing/2014/main" id="{C6FD255B-5232-F4A8-AEBE-AB56E881F53E}"/>
              </a:ext>
            </a:extLst>
          </p:cNvPr>
          <p:cNvPicPr>
            <a:picLocks noChangeAspect="1" noChangeArrowheads="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2408165" y="3028624"/>
            <a:ext cx="569459" cy="378949"/>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Coventry and Warwickshire Partnership ...">
            <a:extLst>
              <a:ext uri="{FF2B5EF4-FFF2-40B4-BE49-F238E27FC236}">
                <a16:creationId xmlns:a16="http://schemas.microsoft.com/office/drawing/2014/main" id="{9EF3BC3E-AE20-AC79-225F-CFE36E12C808}"/>
              </a:ext>
            </a:extLst>
          </p:cNvPr>
          <p:cNvPicPr>
            <a:picLocks noChangeAspect="1" noChangeArrowheads="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3720349" y="2526334"/>
            <a:ext cx="882603" cy="321200"/>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Meet our members - NHS Apprenticeship Hub">
            <a:extLst>
              <a:ext uri="{FF2B5EF4-FFF2-40B4-BE49-F238E27FC236}">
                <a16:creationId xmlns:a16="http://schemas.microsoft.com/office/drawing/2014/main" id="{ED1CAAFB-DE0C-EF2F-7E86-7B0F86DF5C84}"/>
              </a:ext>
            </a:extLst>
          </p:cNvPr>
          <p:cNvPicPr>
            <a:picLocks noChangeAspect="1" noChangeArrowheads="1"/>
          </p:cNvPicPr>
          <p:nvPr/>
        </p:nvPicPr>
        <p:blipFill>
          <a:blip r:embed="rId31" cstate="email">
            <a:extLst>
              <a:ext uri="{28A0092B-C50C-407E-A947-70E740481C1C}">
                <a14:useLocalDpi xmlns:a14="http://schemas.microsoft.com/office/drawing/2010/main" val="0"/>
              </a:ext>
            </a:extLst>
          </a:blip>
          <a:srcRect/>
          <a:stretch>
            <a:fillRect/>
          </a:stretch>
        </p:blipFill>
        <p:spPr bwMode="auto">
          <a:xfrm>
            <a:off x="3058169" y="3110017"/>
            <a:ext cx="1086152" cy="190925"/>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Cumbria, Northumberland, Tyne and Wear ...">
            <a:extLst>
              <a:ext uri="{FF2B5EF4-FFF2-40B4-BE49-F238E27FC236}">
                <a16:creationId xmlns:a16="http://schemas.microsoft.com/office/drawing/2014/main" id="{B6B26465-96F8-5A42-9E25-40A30B657448}"/>
              </a:ext>
            </a:extLst>
          </p:cNvPr>
          <p:cNvPicPr>
            <a:picLocks noChangeAspect="1" noChangeArrowheads="1"/>
          </p:cNvPicPr>
          <p:nvPr/>
        </p:nvPicPr>
        <p:blipFill>
          <a:blip r:embed="rId32" cstate="email">
            <a:extLst>
              <a:ext uri="{28A0092B-C50C-407E-A947-70E740481C1C}">
                <a14:useLocalDpi xmlns:a14="http://schemas.microsoft.com/office/drawing/2010/main" val="0"/>
              </a:ext>
            </a:extLst>
          </a:blip>
          <a:srcRect/>
          <a:stretch>
            <a:fillRect/>
          </a:stretch>
        </p:blipFill>
        <p:spPr bwMode="auto">
          <a:xfrm>
            <a:off x="4662852" y="2347431"/>
            <a:ext cx="882603" cy="308911"/>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Dartford and Gravesham NHS Trust">
            <a:extLst>
              <a:ext uri="{FF2B5EF4-FFF2-40B4-BE49-F238E27FC236}">
                <a16:creationId xmlns:a16="http://schemas.microsoft.com/office/drawing/2014/main" id="{5409F945-B531-5139-DF51-E69209910FD1}"/>
              </a:ext>
            </a:extLst>
          </p:cNvPr>
          <p:cNvPicPr>
            <a:picLocks noChangeAspect="1" noChangeArrowheads="1"/>
          </p:cNvPicPr>
          <p:nvPr/>
        </p:nvPicPr>
        <p:blipFill>
          <a:blip r:embed="rId33" cstate="email">
            <a:extLst>
              <a:ext uri="{28A0092B-C50C-407E-A947-70E740481C1C}">
                <a14:useLocalDpi xmlns:a14="http://schemas.microsoft.com/office/drawing/2010/main" val="0"/>
              </a:ext>
            </a:extLst>
          </a:blip>
          <a:srcRect/>
          <a:stretch>
            <a:fillRect/>
          </a:stretch>
        </p:blipFill>
        <p:spPr bwMode="auto">
          <a:xfrm>
            <a:off x="188830" y="3715270"/>
            <a:ext cx="1080407" cy="34649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Derbyshire Healthcare NHS Foundation Trust">
            <a:extLst>
              <a:ext uri="{FF2B5EF4-FFF2-40B4-BE49-F238E27FC236}">
                <a16:creationId xmlns:a16="http://schemas.microsoft.com/office/drawing/2014/main" id="{78EC2C6E-8DCD-9E70-C7D2-D357D1106944}"/>
              </a:ext>
            </a:extLst>
          </p:cNvPr>
          <p:cNvPicPr>
            <a:picLocks noChangeAspect="1" noChangeArrowheads="1"/>
          </p:cNvPicPr>
          <p:nvPr/>
        </p:nvPicPr>
        <p:blipFill>
          <a:blip r:embed="rId34" cstate="email">
            <a:extLst>
              <a:ext uri="{28A0092B-C50C-407E-A947-70E740481C1C}">
                <a14:useLocalDpi xmlns:a14="http://schemas.microsoft.com/office/drawing/2010/main" val="0"/>
              </a:ext>
            </a:extLst>
          </a:blip>
          <a:srcRect/>
          <a:stretch>
            <a:fillRect/>
          </a:stretch>
        </p:blipFill>
        <p:spPr bwMode="auto">
          <a:xfrm>
            <a:off x="1513043" y="3387816"/>
            <a:ext cx="960352" cy="313715"/>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Derbyshire Healthcare NHS Foundation Trust">
            <a:extLst>
              <a:ext uri="{FF2B5EF4-FFF2-40B4-BE49-F238E27FC236}">
                <a16:creationId xmlns:a16="http://schemas.microsoft.com/office/drawing/2014/main" id="{FCBE0C16-36A8-4BA2-9871-8DE678B28793}"/>
              </a:ext>
            </a:extLst>
          </p:cNvPr>
          <p:cNvPicPr>
            <a:picLocks noChangeAspect="1" noChangeArrowheads="1"/>
          </p:cNvPicPr>
          <p:nvPr/>
        </p:nvPicPr>
        <p:blipFill>
          <a:blip r:embed="rId34" cstate="email">
            <a:extLst>
              <a:ext uri="{28A0092B-C50C-407E-A947-70E740481C1C}">
                <a14:useLocalDpi xmlns:a14="http://schemas.microsoft.com/office/drawing/2010/main" val="0"/>
              </a:ext>
            </a:extLst>
          </a:blip>
          <a:srcRect/>
          <a:stretch>
            <a:fillRect/>
          </a:stretch>
        </p:blipFill>
        <p:spPr bwMode="auto">
          <a:xfrm>
            <a:off x="5042562" y="856562"/>
            <a:ext cx="774067" cy="252862"/>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Devon Partnership NHS Trust - We will ...">
            <a:extLst>
              <a:ext uri="{FF2B5EF4-FFF2-40B4-BE49-F238E27FC236}">
                <a16:creationId xmlns:a16="http://schemas.microsoft.com/office/drawing/2014/main" id="{4CCDD916-026F-3F54-A257-626C70C05873}"/>
              </a:ext>
            </a:extLst>
          </p:cNvPr>
          <p:cNvPicPr>
            <a:picLocks noChangeAspect="1" noChangeArrowheads="1"/>
          </p:cNvPicPr>
          <p:nvPr/>
        </p:nvPicPr>
        <p:blipFill>
          <a:blip r:embed="rId35" cstate="email">
            <a:extLst>
              <a:ext uri="{28A0092B-C50C-407E-A947-70E740481C1C}">
                <a14:useLocalDpi xmlns:a14="http://schemas.microsoft.com/office/drawing/2010/main" val="0"/>
              </a:ext>
            </a:extLst>
          </a:blip>
          <a:srcRect/>
          <a:stretch>
            <a:fillRect/>
          </a:stretch>
        </p:blipFill>
        <p:spPr bwMode="auto">
          <a:xfrm>
            <a:off x="5290307" y="1095177"/>
            <a:ext cx="817600" cy="340667"/>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Doncaster and Bassetlaw Teaching ...">
            <a:extLst>
              <a:ext uri="{FF2B5EF4-FFF2-40B4-BE49-F238E27FC236}">
                <a16:creationId xmlns:a16="http://schemas.microsoft.com/office/drawing/2014/main" id="{AF4A4C18-86DE-9A54-CA60-063D4EA766FE}"/>
              </a:ext>
            </a:extLst>
          </p:cNvPr>
          <p:cNvPicPr>
            <a:picLocks noChangeAspect="1" noChangeArrowheads="1"/>
          </p:cNvPicPr>
          <p:nvPr/>
        </p:nvPicPr>
        <p:blipFill rotWithShape="1">
          <a:blip r:embed="rId36" cstate="email">
            <a:extLst>
              <a:ext uri="{28A0092B-C50C-407E-A947-70E740481C1C}">
                <a14:useLocalDpi xmlns:a14="http://schemas.microsoft.com/office/drawing/2010/main" val="0"/>
              </a:ext>
            </a:extLst>
          </a:blip>
          <a:srcRect l="12933"/>
          <a:stretch/>
        </p:blipFill>
        <p:spPr bwMode="auto">
          <a:xfrm>
            <a:off x="4689322" y="2728911"/>
            <a:ext cx="624276" cy="245241"/>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Home | Dorset County Hospital">
            <a:extLst>
              <a:ext uri="{FF2B5EF4-FFF2-40B4-BE49-F238E27FC236}">
                <a16:creationId xmlns:a16="http://schemas.microsoft.com/office/drawing/2014/main" id="{84814F12-487F-9F04-241B-4AD454429301}"/>
              </a:ext>
            </a:extLst>
          </p:cNvPr>
          <p:cNvPicPr>
            <a:picLocks noChangeAspect="1" noChangeArrowheads="1"/>
          </p:cNvPicPr>
          <p:nvPr/>
        </p:nvPicPr>
        <p:blipFill>
          <a:blip r:embed="rId37" cstate="email">
            <a:extLst>
              <a:ext uri="{28A0092B-C50C-407E-A947-70E740481C1C}">
                <a14:useLocalDpi xmlns:a14="http://schemas.microsoft.com/office/drawing/2010/main" val="0"/>
              </a:ext>
            </a:extLst>
          </a:blip>
          <a:srcRect/>
          <a:stretch>
            <a:fillRect/>
          </a:stretch>
        </p:blipFill>
        <p:spPr bwMode="auto">
          <a:xfrm>
            <a:off x="5281001" y="1424843"/>
            <a:ext cx="1269613" cy="399928"/>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Dorset HealthCare University NHS ...">
            <a:extLst>
              <a:ext uri="{FF2B5EF4-FFF2-40B4-BE49-F238E27FC236}">
                <a16:creationId xmlns:a16="http://schemas.microsoft.com/office/drawing/2014/main" id="{024733F1-F5DD-DB5F-0DDE-8CDE4A93766D}"/>
              </a:ext>
            </a:extLst>
          </p:cNvPr>
          <p:cNvPicPr>
            <a:picLocks noChangeAspect="1" noChangeArrowheads="1"/>
          </p:cNvPicPr>
          <p:nvPr/>
        </p:nvPicPr>
        <p:blipFill rotWithShape="1">
          <a:blip r:embed="rId38" cstate="email">
            <a:extLst>
              <a:ext uri="{28A0092B-C50C-407E-A947-70E740481C1C}">
                <a14:useLocalDpi xmlns:a14="http://schemas.microsoft.com/office/drawing/2010/main" val="0"/>
              </a:ext>
            </a:extLst>
          </a:blip>
          <a:srcRect l="7605" t="28693" r="9873" b="28776"/>
          <a:stretch/>
        </p:blipFill>
        <p:spPr bwMode="auto">
          <a:xfrm>
            <a:off x="4160376" y="3012777"/>
            <a:ext cx="766014" cy="394796"/>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Dudley Integrated Health and Care NHS">
            <a:extLst>
              <a:ext uri="{FF2B5EF4-FFF2-40B4-BE49-F238E27FC236}">
                <a16:creationId xmlns:a16="http://schemas.microsoft.com/office/drawing/2014/main" id="{B3947C69-60D3-0AAA-3940-9CDC824102F0}"/>
              </a:ext>
            </a:extLst>
          </p:cNvPr>
          <p:cNvPicPr>
            <a:picLocks noChangeAspect="1" noChangeArrowheads="1"/>
          </p:cNvPicPr>
          <p:nvPr/>
        </p:nvPicPr>
        <p:blipFill>
          <a:blip r:embed="rId39" cstate="email">
            <a:extLst>
              <a:ext uri="{28A0092B-C50C-407E-A947-70E740481C1C}">
                <a14:useLocalDpi xmlns:a14="http://schemas.microsoft.com/office/drawing/2010/main" val="0"/>
              </a:ext>
            </a:extLst>
          </a:blip>
          <a:srcRect/>
          <a:stretch>
            <a:fillRect/>
          </a:stretch>
        </p:blipFill>
        <p:spPr bwMode="auto">
          <a:xfrm>
            <a:off x="5237548" y="1872366"/>
            <a:ext cx="796796" cy="424268"/>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East Cheshire NHS Trust">
            <a:extLst>
              <a:ext uri="{FF2B5EF4-FFF2-40B4-BE49-F238E27FC236}">
                <a16:creationId xmlns:a16="http://schemas.microsoft.com/office/drawing/2014/main" id="{F9C97F35-B88D-18C3-7C20-AD7520D02AB8}"/>
              </a:ext>
            </a:extLst>
          </p:cNvPr>
          <p:cNvPicPr>
            <a:picLocks noChangeAspect="1" noChangeArrowheads="1"/>
          </p:cNvPicPr>
          <p:nvPr/>
        </p:nvPicPr>
        <p:blipFill rotWithShape="1">
          <a:blip r:embed="rId40" cstate="email">
            <a:extLst>
              <a:ext uri="{28A0092B-C50C-407E-A947-70E740481C1C}">
                <a14:useLocalDpi xmlns:a14="http://schemas.microsoft.com/office/drawing/2010/main" val="0"/>
              </a:ext>
            </a:extLst>
          </a:blip>
          <a:srcRect l="15474" t="26819" r="16473" b="26818"/>
          <a:stretch/>
        </p:blipFill>
        <p:spPr bwMode="auto">
          <a:xfrm>
            <a:off x="2551246" y="3449326"/>
            <a:ext cx="796796" cy="456423"/>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East Kent Hospitals University NHS ...">
            <a:extLst>
              <a:ext uri="{FF2B5EF4-FFF2-40B4-BE49-F238E27FC236}">
                <a16:creationId xmlns:a16="http://schemas.microsoft.com/office/drawing/2014/main" id="{8E357E0D-412F-7060-42E8-8B501F932582}"/>
              </a:ext>
            </a:extLst>
          </p:cNvPr>
          <p:cNvPicPr>
            <a:picLocks noChangeAspect="1" noChangeArrowheads="1"/>
          </p:cNvPicPr>
          <p:nvPr/>
        </p:nvPicPr>
        <p:blipFill>
          <a:blip r:embed="rId41" cstate="email">
            <a:extLst>
              <a:ext uri="{28A0092B-C50C-407E-A947-70E740481C1C}">
                <a14:useLocalDpi xmlns:a14="http://schemas.microsoft.com/office/drawing/2010/main" val="0"/>
              </a:ext>
            </a:extLst>
          </a:blip>
          <a:srcRect/>
          <a:stretch>
            <a:fillRect/>
          </a:stretch>
        </p:blipFill>
        <p:spPr bwMode="auto">
          <a:xfrm>
            <a:off x="5816629" y="558892"/>
            <a:ext cx="970069" cy="455459"/>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Home :: East Lancashire Hospitals NHS Trust">
            <a:extLst>
              <a:ext uri="{FF2B5EF4-FFF2-40B4-BE49-F238E27FC236}">
                <a16:creationId xmlns:a16="http://schemas.microsoft.com/office/drawing/2014/main" id="{52EE8354-C345-8464-59FA-AFF93CC06270}"/>
              </a:ext>
            </a:extLst>
          </p:cNvPr>
          <p:cNvPicPr>
            <a:picLocks noChangeAspect="1" noChangeArrowheads="1"/>
          </p:cNvPicPr>
          <p:nvPr/>
        </p:nvPicPr>
        <p:blipFill>
          <a:blip r:embed="rId42" cstate="email">
            <a:extLst>
              <a:ext uri="{28A0092B-C50C-407E-A947-70E740481C1C}">
                <a14:useLocalDpi xmlns:a14="http://schemas.microsoft.com/office/drawing/2010/main" val="0"/>
              </a:ext>
            </a:extLst>
          </a:blip>
          <a:srcRect/>
          <a:stretch>
            <a:fillRect/>
          </a:stretch>
        </p:blipFill>
        <p:spPr bwMode="auto">
          <a:xfrm>
            <a:off x="6168924" y="1089070"/>
            <a:ext cx="1062360" cy="394796"/>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East London NHS Foundation Trust ...">
            <a:extLst>
              <a:ext uri="{FF2B5EF4-FFF2-40B4-BE49-F238E27FC236}">
                <a16:creationId xmlns:a16="http://schemas.microsoft.com/office/drawing/2014/main" id="{3F0A6903-357E-FDC8-E44B-EDC3978D95D4}"/>
              </a:ext>
            </a:extLst>
          </p:cNvPr>
          <p:cNvPicPr>
            <a:picLocks noChangeAspect="1" noChangeArrowheads="1"/>
          </p:cNvPicPr>
          <p:nvPr/>
        </p:nvPicPr>
        <p:blipFill>
          <a:blip r:embed="rId43" cstate="email">
            <a:extLst>
              <a:ext uri="{28A0092B-C50C-407E-A947-70E740481C1C}">
                <a14:useLocalDpi xmlns:a14="http://schemas.microsoft.com/office/drawing/2010/main" val="0"/>
              </a:ext>
            </a:extLst>
          </a:blip>
          <a:srcRect/>
          <a:stretch>
            <a:fillRect/>
          </a:stretch>
        </p:blipFill>
        <p:spPr bwMode="auto">
          <a:xfrm>
            <a:off x="3406530" y="3290402"/>
            <a:ext cx="642400" cy="321200"/>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East Midlands Ambulance Service [EMAS]">
            <a:extLst>
              <a:ext uri="{FF2B5EF4-FFF2-40B4-BE49-F238E27FC236}">
                <a16:creationId xmlns:a16="http://schemas.microsoft.com/office/drawing/2014/main" id="{6C187BB1-492D-7198-A43A-EE6107478D20}"/>
              </a:ext>
            </a:extLst>
          </p:cNvPr>
          <p:cNvPicPr>
            <a:picLocks noChangeAspect="1" noChangeArrowheads="1"/>
          </p:cNvPicPr>
          <p:nvPr/>
        </p:nvPicPr>
        <p:blipFill rotWithShape="1">
          <a:blip r:embed="rId44" cstate="email">
            <a:extLst>
              <a:ext uri="{28A0092B-C50C-407E-A947-70E740481C1C}">
                <a14:useLocalDpi xmlns:a14="http://schemas.microsoft.com/office/drawing/2010/main" val="0"/>
              </a:ext>
            </a:extLst>
          </a:blip>
          <a:srcRect/>
          <a:stretch/>
        </p:blipFill>
        <p:spPr bwMode="auto">
          <a:xfrm>
            <a:off x="1353832" y="3742998"/>
            <a:ext cx="1126928" cy="394796"/>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East of England Ambulance Service Trust ...">
            <a:extLst>
              <a:ext uri="{FF2B5EF4-FFF2-40B4-BE49-F238E27FC236}">
                <a16:creationId xmlns:a16="http://schemas.microsoft.com/office/drawing/2014/main" id="{EE328E09-FD98-2F69-AFB7-38EF21E9E35D}"/>
              </a:ext>
            </a:extLst>
          </p:cNvPr>
          <p:cNvPicPr>
            <a:picLocks noChangeAspect="1" noChangeArrowheads="1"/>
          </p:cNvPicPr>
          <p:nvPr/>
        </p:nvPicPr>
        <p:blipFill>
          <a:blip r:embed="rId45" cstate="email">
            <a:extLst>
              <a:ext uri="{28A0092B-C50C-407E-A947-70E740481C1C}">
                <a14:useLocalDpi xmlns:a14="http://schemas.microsoft.com/office/drawing/2010/main" val="0"/>
              </a:ext>
            </a:extLst>
          </a:blip>
          <a:srcRect/>
          <a:stretch>
            <a:fillRect/>
          </a:stretch>
        </p:blipFill>
        <p:spPr bwMode="auto">
          <a:xfrm>
            <a:off x="6859077" y="687518"/>
            <a:ext cx="934126" cy="338088"/>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East Sussex Healthcare NHS Trust">
            <a:extLst>
              <a:ext uri="{FF2B5EF4-FFF2-40B4-BE49-F238E27FC236}">
                <a16:creationId xmlns:a16="http://schemas.microsoft.com/office/drawing/2014/main" id="{39EBC81C-4D5D-EE08-36FD-CE685B3B7463}"/>
              </a:ext>
            </a:extLst>
          </p:cNvPr>
          <p:cNvPicPr>
            <a:picLocks noChangeAspect="1" noChangeArrowheads="1"/>
          </p:cNvPicPr>
          <p:nvPr/>
        </p:nvPicPr>
        <p:blipFill>
          <a:blip r:embed="rId46" cstate="email">
            <a:extLst>
              <a:ext uri="{28A0092B-C50C-407E-A947-70E740481C1C}">
                <a14:useLocalDpi xmlns:a14="http://schemas.microsoft.com/office/drawing/2010/main" val="0"/>
              </a:ext>
            </a:extLst>
          </a:blip>
          <a:srcRect/>
          <a:stretch>
            <a:fillRect/>
          </a:stretch>
        </p:blipFill>
        <p:spPr bwMode="auto">
          <a:xfrm>
            <a:off x="6619607" y="1533323"/>
            <a:ext cx="905361" cy="285903"/>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Epsom and St Helier University ...">
            <a:extLst>
              <a:ext uri="{FF2B5EF4-FFF2-40B4-BE49-F238E27FC236}">
                <a16:creationId xmlns:a16="http://schemas.microsoft.com/office/drawing/2014/main" id="{C414C75E-BB07-0F57-D950-5E5F38A7C883}"/>
              </a:ext>
            </a:extLst>
          </p:cNvPr>
          <p:cNvPicPr>
            <a:picLocks noChangeAspect="1" noChangeArrowheads="1"/>
          </p:cNvPicPr>
          <p:nvPr/>
        </p:nvPicPr>
        <p:blipFill>
          <a:blip r:embed="rId47" cstate="email">
            <a:extLst>
              <a:ext uri="{28A0092B-C50C-407E-A947-70E740481C1C}">
                <a14:useLocalDpi xmlns:a14="http://schemas.microsoft.com/office/drawing/2010/main" val="0"/>
              </a:ext>
            </a:extLst>
          </a:blip>
          <a:srcRect/>
          <a:stretch>
            <a:fillRect/>
          </a:stretch>
        </p:blipFill>
        <p:spPr bwMode="auto">
          <a:xfrm>
            <a:off x="6071234" y="1857455"/>
            <a:ext cx="934126" cy="439179"/>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Essex Partnership University NHS ...">
            <a:extLst>
              <a:ext uri="{FF2B5EF4-FFF2-40B4-BE49-F238E27FC236}">
                <a16:creationId xmlns:a16="http://schemas.microsoft.com/office/drawing/2014/main" id="{113A38DA-9CD9-3946-7E8C-2375A8438044}"/>
              </a:ext>
            </a:extLst>
          </p:cNvPr>
          <p:cNvPicPr>
            <a:picLocks noChangeAspect="1" noChangeArrowheads="1"/>
          </p:cNvPicPr>
          <p:nvPr/>
        </p:nvPicPr>
        <p:blipFill>
          <a:blip r:embed="rId48" cstate="email">
            <a:extLst>
              <a:ext uri="{28A0092B-C50C-407E-A947-70E740481C1C}">
                <a14:useLocalDpi xmlns:a14="http://schemas.microsoft.com/office/drawing/2010/main" val="0"/>
              </a:ext>
            </a:extLst>
          </a:blip>
          <a:srcRect/>
          <a:stretch>
            <a:fillRect/>
          </a:stretch>
        </p:blipFill>
        <p:spPr bwMode="auto">
          <a:xfrm>
            <a:off x="5581292" y="2329318"/>
            <a:ext cx="1027150" cy="335396"/>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Gateshead Health NHS Foundation Trust">
            <a:extLst>
              <a:ext uri="{FF2B5EF4-FFF2-40B4-BE49-F238E27FC236}">
                <a16:creationId xmlns:a16="http://schemas.microsoft.com/office/drawing/2014/main" id="{B4C89F2B-5378-69C1-053E-7203BD53C886}"/>
              </a:ext>
            </a:extLst>
          </p:cNvPr>
          <p:cNvPicPr>
            <a:picLocks noChangeAspect="1" noChangeArrowheads="1"/>
          </p:cNvPicPr>
          <p:nvPr/>
        </p:nvPicPr>
        <p:blipFill>
          <a:blip r:embed="rId49" cstate="email">
            <a:extLst>
              <a:ext uri="{28A0092B-C50C-407E-A947-70E740481C1C}">
                <a14:useLocalDpi xmlns:a14="http://schemas.microsoft.com/office/drawing/2010/main" val="0"/>
              </a:ext>
            </a:extLst>
          </a:blip>
          <a:srcRect/>
          <a:stretch>
            <a:fillRect/>
          </a:stretch>
        </p:blipFill>
        <p:spPr bwMode="auto">
          <a:xfrm>
            <a:off x="5372128" y="2737851"/>
            <a:ext cx="796796" cy="323386"/>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George Eliot Hospital NHS Trust ...">
            <a:extLst>
              <a:ext uri="{FF2B5EF4-FFF2-40B4-BE49-F238E27FC236}">
                <a16:creationId xmlns:a16="http://schemas.microsoft.com/office/drawing/2014/main" id="{BCB189DB-FC04-C6F5-9419-28C2C0FF4000}"/>
              </a:ext>
            </a:extLst>
          </p:cNvPr>
          <p:cNvPicPr>
            <a:picLocks noChangeAspect="1" noChangeArrowheads="1"/>
          </p:cNvPicPr>
          <p:nvPr/>
        </p:nvPicPr>
        <p:blipFill>
          <a:blip r:embed="rId50" cstate="email">
            <a:extLst>
              <a:ext uri="{28A0092B-C50C-407E-A947-70E740481C1C}">
                <a14:useLocalDpi xmlns:a14="http://schemas.microsoft.com/office/drawing/2010/main" val="0"/>
              </a:ext>
            </a:extLst>
          </a:blip>
          <a:srcRect/>
          <a:stretch>
            <a:fillRect/>
          </a:stretch>
        </p:blipFill>
        <p:spPr bwMode="auto">
          <a:xfrm>
            <a:off x="7376259" y="1022664"/>
            <a:ext cx="897473" cy="323954"/>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Gloucestershire Health &amp; Care NHS ...">
            <a:extLst>
              <a:ext uri="{FF2B5EF4-FFF2-40B4-BE49-F238E27FC236}">
                <a16:creationId xmlns:a16="http://schemas.microsoft.com/office/drawing/2014/main" id="{2989641C-66D2-23E0-A63A-A7306B5557FC}"/>
              </a:ext>
            </a:extLst>
          </p:cNvPr>
          <p:cNvPicPr>
            <a:picLocks noChangeAspect="1" noChangeArrowheads="1"/>
          </p:cNvPicPr>
          <p:nvPr/>
        </p:nvPicPr>
        <p:blipFill>
          <a:blip r:embed="rId51" cstate="email">
            <a:extLst>
              <a:ext uri="{28A0092B-C50C-407E-A947-70E740481C1C}">
                <a14:useLocalDpi xmlns:a14="http://schemas.microsoft.com/office/drawing/2010/main" val="0"/>
              </a:ext>
            </a:extLst>
          </a:blip>
          <a:srcRect/>
          <a:stretch>
            <a:fillRect/>
          </a:stretch>
        </p:blipFill>
        <p:spPr bwMode="auto">
          <a:xfrm>
            <a:off x="241448" y="4035198"/>
            <a:ext cx="1034962" cy="245241"/>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100" descr="Gloucestershire Hospitals NHS ...">
            <a:extLst>
              <a:ext uri="{FF2B5EF4-FFF2-40B4-BE49-F238E27FC236}">
                <a16:creationId xmlns:a16="http://schemas.microsoft.com/office/drawing/2014/main" id="{2762F26A-AFBD-64FD-76F6-12CE0478F700}"/>
              </a:ext>
            </a:extLst>
          </p:cNvPr>
          <p:cNvPicPr>
            <a:picLocks noChangeAspect="1" noChangeArrowheads="1"/>
          </p:cNvPicPr>
          <p:nvPr/>
        </p:nvPicPr>
        <p:blipFill>
          <a:blip r:embed="rId52" cstate="email">
            <a:extLst>
              <a:ext uri="{28A0092B-C50C-407E-A947-70E740481C1C}">
                <a14:useLocalDpi xmlns:a14="http://schemas.microsoft.com/office/drawing/2010/main" val="0"/>
              </a:ext>
            </a:extLst>
          </a:blip>
          <a:srcRect/>
          <a:stretch>
            <a:fillRect/>
          </a:stretch>
        </p:blipFill>
        <p:spPr bwMode="auto">
          <a:xfrm>
            <a:off x="7993622" y="697149"/>
            <a:ext cx="663758" cy="221821"/>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Great Ormond Street Hospital for ...">
            <a:extLst>
              <a:ext uri="{FF2B5EF4-FFF2-40B4-BE49-F238E27FC236}">
                <a16:creationId xmlns:a16="http://schemas.microsoft.com/office/drawing/2014/main" id="{1524C9DA-4A59-06A3-A480-5080A81CAF4D}"/>
              </a:ext>
            </a:extLst>
          </p:cNvPr>
          <p:cNvPicPr>
            <a:picLocks noChangeAspect="1" noChangeArrowheads="1"/>
          </p:cNvPicPr>
          <p:nvPr/>
        </p:nvPicPr>
        <p:blipFill>
          <a:blip r:embed="rId53" cstate="email">
            <a:extLst>
              <a:ext uri="{28A0092B-C50C-407E-A947-70E740481C1C}">
                <a14:useLocalDpi xmlns:a14="http://schemas.microsoft.com/office/drawing/2010/main" val="0"/>
              </a:ext>
            </a:extLst>
          </a:blip>
          <a:srcRect/>
          <a:stretch>
            <a:fillRect/>
          </a:stretch>
        </p:blipFill>
        <p:spPr bwMode="auto">
          <a:xfrm>
            <a:off x="7078754" y="1800605"/>
            <a:ext cx="830751" cy="375579"/>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descr="Great Western Hospitals NHS Foundation ...">
            <a:extLst>
              <a:ext uri="{FF2B5EF4-FFF2-40B4-BE49-F238E27FC236}">
                <a16:creationId xmlns:a16="http://schemas.microsoft.com/office/drawing/2014/main" id="{9C4CF843-C086-A2C4-B3F7-8D056A4EED32}"/>
              </a:ext>
            </a:extLst>
          </p:cNvPr>
          <p:cNvPicPr>
            <a:picLocks noChangeAspect="1" noChangeArrowheads="1"/>
          </p:cNvPicPr>
          <p:nvPr/>
        </p:nvPicPr>
        <p:blipFill>
          <a:blip r:embed="rId54" cstate="email">
            <a:extLst>
              <a:ext uri="{28A0092B-C50C-407E-A947-70E740481C1C}">
                <a14:useLocalDpi xmlns:a14="http://schemas.microsoft.com/office/drawing/2010/main" val="0"/>
              </a:ext>
            </a:extLst>
          </a:blip>
          <a:srcRect/>
          <a:stretch>
            <a:fillRect/>
          </a:stretch>
        </p:blipFill>
        <p:spPr bwMode="auto">
          <a:xfrm>
            <a:off x="7449423" y="1349621"/>
            <a:ext cx="974354" cy="317347"/>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Hampshire Hospitals NHS Foundation ...">
            <a:extLst>
              <a:ext uri="{FF2B5EF4-FFF2-40B4-BE49-F238E27FC236}">
                <a16:creationId xmlns:a16="http://schemas.microsoft.com/office/drawing/2014/main" id="{324B3A40-4C7D-64E7-4A84-BD3BFA94E3FC}"/>
              </a:ext>
            </a:extLst>
          </p:cNvPr>
          <p:cNvPicPr>
            <a:picLocks noChangeAspect="1" noChangeArrowheads="1"/>
          </p:cNvPicPr>
          <p:nvPr/>
        </p:nvPicPr>
        <p:blipFill>
          <a:blip r:embed="rId55" cstate="email">
            <a:extLst>
              <a:ext uri="{28A0092B-C50C-407E-A947-70E740481C1C}">
                <a14:useLocalDpi xmlns:a14="http://schemas.microsoft.com/office/drawing/2010/main" val="0"/>
              </a:ext>
            </a:extLst>
          </a:blip>
          <a:srcRect/>
          <a:stretch>
            <a:fillRect/>
          </a:stretch>
        </p:blipFill>
        <p:spPr bwMode="auto">
          <a:xfrm>
            <a:off x="5831573" y="2619311"/>
            <a:ext cx="713746" cy="251133"/>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Harrogate and District NHS Foundation ...">
            <a:extLst>
              <a:ext uri="{FF2B5EF4-FFF2-40B4-BE49-F238E27FC236}">
                <a16:creationId xmlns:a16="http://schemas.microsoft.com/office/drawing/2014/main" id="{2CF568A2-FA23-9491-5560-35B191445039}"/>
              </a:ext>
            </a:extLst>
          </p:cNvPr>
          <p:cNvPicPr>
            <a:picLocks noChangeAspect="1" noChangeArrowheads="1"/>
          </p:cNvPicPr>
          <p:nvPr/>
        </p:nvPicPr>
        <p:blipFill rotWithShape="1">
          <a:blip r:embed="rId56" cstate="email">
            <a:extLst>
              <a:ext uri="{28A0092B-C50C-407E-A947-70E740481C1C}">
                <a14:useLocalDpi xmlns:a14="http://schemas.microsoft.com/office/drawing/2010/main" val="0"/>
              </a:ext>
            </a:extLst>
          </a:blip>
          <a:srcRect/>
          <a:stretch/>
        </p:blipFill>
        <p:spPr bwMode="auto">
          <a:xfrm>
            <a:off x="6795476" y="2296634"/>
            <a:ext cx="1135413" cy="394796"/>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descr="About us – Healthcare Improvement Scotland">
            <a:extLst>
              <a:ext uri="{FF2B5EF4-FFF2-40B4-BE49-F238E27FC236}">
                <a16:creationId xmlns:a16="http://schemas.microsoft.com/office/drawing/2014/main" id="{44024854-A0C6-EA8D-67D8-98ABB09F8EF9}"/>
              </a:ext>
            </a:extLst>
          </p:cNvPr>
          <p:cNvPicPr>
            <a:picLocks noChangeAspect="1" noChangeArrowheads="1"/>
          </p:cNvPicPr>
          <p:nvPr/>
        </p:nvPicPr>
        <p:blipFill>
          <a:blip r:embed="rId57" cstate="email">
            <a:extLst>
              <a:ext uri="{28A0092B-C50C-407E-A947-70E740481C1C}">
                <a14:useLocalDpi xmlns:a14="http://schemas.microsoft.com/office/drawing/2010/main" val="0"/>
              </a:ext>
            </a:extLst>
          </a:blip>
          <a:srcRect/>
          <a:stretch>
            <a:fillRect/>
          </a:stretch>
        </p:blipFill>
        <p:spPr bwMode="auto">
          <a:xfrm>
            <a:off x="4960981" y="3136769"/>
            <a:ext cx="1146926" cy="344919"/>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112" descr="Worcestershire Health and Care NHS Trust">
            <a:extLst>
              <a:ext uri="{FF2B5EF4-FFF2-40B4-BE49-F238E27FC236}">
                <a16:creationId xmlns:a16="http://schemas.microsoft.com/office/drawing/2014/main" id="{1B9FC65A-3186-D944-E988-FBD3362758A9}"/>
              </a:ext>
            </a:extLst>
          </p:cNvPr>
          <p:cNvPicPr>
            <a:picLocks noChangeAspect="1" noChangeArrowheads="1"/>
          </p:cNvPicPr>
          <p:nvPr/>
        </p:nvPicPr>
        <p:blipFill>
          <a:blip r:embed="rId58" cstate="email">
            <a:extLst>
              <a:ext uri="{28A0092B-C50C-407E-A947-70E740481C1C}">
                <a14:useLocalDpi xmlns:a14="http://schemas.microsoft.com/office/drawing/2010/main" val="0"/>
              </a:ext>
            </a:extLst>
          </a:blip>
          <a:srcRect/>
          <a:stretch>
            <a:fillRect/>
          </a:stretch>
        </p:blipFill>
        <p:spPr bwMode="auto">
          <a:xfrm>
            <a:off x="8346328" y="1011836"/>
            <a:ext cx="796796" cy="223103"/>
          </a:xfrm>
          <a:prstGeom prst="rect">
            <a:avLst/>
          </a:prstGeom>
          <a:noFill/>
          <a:extLst>
            <a:ext uri="{909E8E84-426E-40DD-AFC4-6F175D3DCCD1}">
              <a14:hiddenFill xmlns:a14="http://schemas.microsoft.com/office/drawing/2010/main">
                <a:solidFill>
                  <a:srgbClr val="FFFFFF"/>
                </a:solidFill>
              </a14:hiddenFill>
            </a:ext>
          </a:extLst>
        </p:spPr>
      </p:pic>
      <p:pic>
        <p:nvPicPr>
          <p:cNvPr id="1138" name="Picture 114" descr="Home | Hertfordshire Community NHS Trust">
            <a:extLst>
              <a:ext uri="{FF2B5EF4-FFF2-40B4-BE49-F238E27FC236}">
                <a16:creationId xmlns:a16="http://schemas.microsoft.com/office/drawing/2014/main" id="{FE3C0C79-E105-2161-106C-2998F69EEC44}"/>
              </a:ext>
            </a:extLst>
          </p:cNvPr>
          <p:cNvPicPr>
            <a:picLocks noChangeAspect="1" noChangeArrowheads="1"/>
          </p:cNvPicPr>
          <p:nvPr/>
        </p:nvPicPr>
        <p:blipFill>
          <a:blip r:embed="rId59" cstate="email">
            <a:extLst>
              <a:ext uri="{28A0092B-C50C-407E-A947-70E740481C1C}">
                <a14:useLocalDpi xmlns:a14="http://schemas.microsoft.com/office/drawing/2010/main" val="0"/>
              </a:ext>
            </a:extLst>
          </a:blip>
          <a:srcRect/>
          <a:stretch>
            <a:fillRect/>
          </a:stretch>
        </p:blipFill>
        <p:spPr bwMode="auto">
          <a:xfrm>
            <a:off x="4105035" y="3494383"/>
            <a:ext cx="1139045" cy="321200"/>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116" descr="Hertfordshire Partnership">
            <a:extLst>
              <a:ext uri="{FF2B5EF4-FFF2-40B4-BE49-F238E27FC236}">
                <a16:creationId xmlns:a16="http://schemas.microsoft.com/office/drawing/2014/main" id="{AFF7F867-49FB-1DD0-2A7F-669E84610209}"/>
              </a:ext>
            </a:extLst>
          </p:cNvPr>
          <p:cNvPicPr>
            <a:picLocks noChangeAspect="1" noChangeArrowheads="1"/>
          </p:cNvPicPr>
          <p:nvPr/>
        </p:nvPicPr>
        <p:blipFill>
          <a:blip r:embed="rId60" cstate="email">
            <a:extLst>
              <a:ext uri="{28A0092B-C50C-407E-A947-70E740481C1C}">
                <a14:useLocalDpi xmlns:a14="http://schemas.microsoft.com/office/drawing/2010/main" val="0"/>
              </a:ext>
            </a:extLst>
          </a:blip>
          <a:srcRect/>
          <a:stretch>
            <a:fillRect/>
          </a:stretch>
        </p:blipFill>
        <p:spPr bwMode="auto">
          <a:xfrm>
            <a:off x="8430179" y="1292929"/>
            <a:ext cx="996355" cy="266922"/>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118" descr="Hillingdon Hospitals NHS Foundation Trust">
            <a:extLst>
              <a:ext uri="{FF2B5EF4-FFF2-40B4-BE49-F238E27FC236}">
                <a16:creationId xmlns:a16="http://schemas.microsoft.com/office/drawing/2014/main" id="{6140F8D7-2F97-B072-AF79-E30E877E479F}"/>
              </a:ext>
            </a:extLst>
          </p:cNvPr>
          <p:cNvPicPr>
            <a:picLocks noChangeAspect="1" noChangeArrowheads="1"/>
          </p:cNvPicPr>
          <p:nvPr/>
        </p:nvPicPr>
        <p:blipFill>
          <a:blip r:embed="rId61" cstate="email">
            <a:extLst>
              <a:ext uri="{28A0092B-C50C-407E-A947-70E740481C1C}">
                <a14:useLocalDpi xmlns:a14="http://schemas.microsoft.com/office/drawing/2010/main" val="0"/>
              </a:ext>
            </a:extLst>
          </a:blip>
          <a:srcRect/>
          <a:stretch>
            <a:fillRect/>
          </a:stretch>
        </p:blipFill>
        <p:spPr bwMode="auto">
          <a:xfrm>
            <a:off x="6227454" y="2888833"/>
            <a:ext cx="996540" cy="344354"/>
          </a:xfrm>
          <a:prstGeom prst="rect">
            <a:avLst/>
          </a:prstGeom>
          <a:noFill/>
          <a:extLst>
            <a:ext uri="{909E8E84-426E-40DD-AFC4-6F175D3DCCD1}">
              <a14:hiddenFill xmlns:a14="http://schemas.microsoft.com/office/drawing/2010/main">
                <a:solidFill>
                  <a:srgbClr val="FFFFFF"/>
                </a:solidFill>
              </a14:hiddenFill>
            </a:ext>
          </a:extLst>
        </p:spPr>
      </p:pic>
      <p:pic>
        <p:nvPicPr>
          <p:cNvPr id="1144" name="Picture 120" descr="Homerton Healthcare NHS Foundation ...">
            <a:extLst>
              <a:ext uri="{FF2B5EF4-FFF2-40B4-BE49-F238E27FC236}">
                <a16:creationId xmlns:a16="http://schemas.microsoft.com/office/drawing/2014/main" id="{551CE728-16F6-69EA-70D0-651699360A0E}"/>
              </a:ext>
            </a:extLst>
          </p:cNvPr>
          <p:cNvPicPr>
            <a:picLocks noChangeAspect="1" noChangeArrowheads="1"/>
          </p:cNvPicPr>
          <p:nvPr/>
        </p:nvPicPr>
        <p:blipFill>
          <a:blip r:embed="rId62" cstate="email">
            <a:extLst>
              <a:ext uri="{28A0092B-C50C-407E-A947-70E740481C1C}">
                <a14:useLocalDpi xmlns:a14="http://schemas.microsoft.com/office/drawing/2010/main" val="0"/>
              </a:ext>
            </a:extLst>
          </a:blip>
          <a:srcRect/>
          <a:stretch>
            <a:fillRect/>
          </a:stretch>
        </p:blipFill>
        <p:spPr bwMode="auto">
          <a:xfrm>
            <a:off x="67289" y="4364352"/>
            <a:ext cx="708655" cy="352099"/>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122" descr="Hounslow &amp; Richmond Community Healthcare">
            <a:extLst>
              <a:ext uri="{FF2B5EF4-FFF2-40B4-BE49-F238E27FC236}">
                <a16:creationId xmlns:a16="http://schemas.microsoft.com/office/drawing/2014/main" id="{211F1498-B7C2-8D25-C831-C2B0D8CA789C}"/>
              </a:ext>
            </a:extLst>
          </p:cNvPr>
          <p:cNvPicPr>
            <a:picLocks noChangeAspect="1" noChangeArrowheads="1"/>
          </p:cNvPicPr>
          <p:nvPr/>
        </p:nvPicPr>
        <p:blipFill>
          <a:blip r:embed="rId63" cstate="email">
            <a:extLst>
              <a:ext uri="{28A0092B-C50C-407E-A947-70E740481C1C}">
                <a14:useLocalDpi xmlns:a14="http://schemas.microsoft.com/office/drawing/2010/main" val="0"/>
              </a:ext>
            </a:extLst>
          </a:blip>
          <a:srcRect/>
          <a:stretch>
            <a:fillRect/>
          </a:stretch>
        </p:blipFill>
        <p:spPr bwMode="auto">
          <a:xfrm>
            <a:off x="1305025" y="4136046"/>
            <a:ext cx="693354" cy="267230"/>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124" descr="Hull University Teaching Hospitals NHS ...">
            <a:extLst>
              <a:ext uri="{FF2B5EF4-FFF2-40B4-BE49-F238E27FC236}">
                <a16:creationId xmlns:a16="http://schemas.microsoft.com/office/drawing/2014/main" id="{92BCA4E7-33CF-1DF2-E99E-ADE42B65BC25}"/>
              </a:ext>
            </a:extLst>
          </p:cNvPr>
          <p:cNvPicPr>
            <a:picLocks noChangeAspect="1" noChangeArrowheads="1"/>
          </p:cNvPicPr>
          <p:nvPr/>
        </p:nvPicPr>
        <p:blipFill>
          <a:blip r:embed="rId64" cstate="email">
            <a:extLst>
              <a:ext uri="{28A0092B-C50C-407E-A947-70E740481C1C}">
                <a14:useLocalDpi xmlns:a14="http://schemas.microsoft.com/office/drawing/2010/main" val="0"/>
              </a:ext>
            </a:extLst>
          </a:blip>
          <a:srcRect/>
          <a:stretch>
            <a:fillRect/>
          </a:stretch>
        </p:blipFill>
        <p:spPr bwMode="auto">
          <a:xfrm>
            <a:off x="2493075" y="3949628"/>
            <a:ext cx="913455" cy="463978"/>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26" descr="Humber Teaching NHS Foundation Trust">
            <a:extLst>
              <a:ext uri="{FF2B5EF4-FFF2-40B4-BE49-F238E27FC236}">
                <a16:creationId xmlns:a16="http://schemas.microsoft.com/office/drawing/2014/main" id="{6007733E-AD86-1870-8FF2-258610BD77F2}"/>
              </a:ext>
            </a:extLst>
          </p:cNvPr>
          <p:cNvPicPr>
            <a:picLocks noChangeAspect="1" noChangeArrowheads="1"/>
          </p:cNvPicPr>
          <p:nvPr/>
        </p:nvPicPr>
        <p:blipFill>
          <a:blip r:embed="rId65" cstate="email">
            <a:extLst>
              <a:ext uri="{28A0092B-C50C-407E-A947-70E740481C1C}">
                <a14:useLocalDpi xmlns:a14="http://schemas.microsoft.com/office/drawing/2010/main" val="0"/>
              </a:ext>
            </a:extLst>
          </a:blip>
          <a:srcRect/>
          <a:stretch>
            <a:fillRect/>
          </a:stretch>
        </p:blipFill>
        <p:spPr bwMode="auto">
          <a:xfrm>
            <a:off x="6151723" y="3237022"/>
            <a:ext cx="882756" cy="372471"/>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128" descr="Hywel Dda University Health Board ...">
            <a:extLst>
              <a:ext uri="{FF2B5EF4-FFF2-40B4-BE49-F238E27FC236}">
                <a16:creationId xmlns:a16="http://schemas.microsoft.com/office/drawing/2014/main" id="{9498F0BA-3DFF-7E5E-952D-5E401A8D5139}"/>
              </a:ext>
            </a:extLst>
          </p:cNvPr>
          <p:cNvPicPr>
            <a:picLocks noChangeAspect="1" noChangeArrowheads="1"/>
          </p:cNvPicPr>
          <p:nvPr/>
        </p:nvPicPr>
        <p:blipFill rotWithShape="1">
          <a:blip r:embed="rId66" cstate="email">
            <a:extLst>
              <a:ext uri="{28A0092B-C50C-407E-A947-70E740481C1C}">
                <a14:useLocalDpi xmlns:a14="http://schemas.microsoft.com/office/drawing/2010/main" val="0"/>
              </a:ext>
            </a:extLst>
          </a:blip>
          <a:srcRect t="26122" b="36402"/>
          <a:stretch/>
        </p:blipFill>
        <p:spPr bwMode="auto">
          <a:xfrm>
            <a:off x="7909505" y="1662399"/>
            <a:ext cx="1271938" cy="317213"/>
          </a:xfrm>
          <a:prstGeom prst="rect">
            <a:avLst/>
          </a:prstGeom>
          <a:noFill/>
          <a:extLst>
            <a:ext uri="{909E8E84-426E-40DD-AFC4-6F175D3DCCD1}">
              <a14:hiddenFill xmlns:a14="http://schemas.microsoft.com/office/drawing/2010/main">
                <a:solidFill>
                  <a:srgbClr val="FFFFFF"/>
                </a:solidFill>
              </a14:hiddenFill>
            </a:ext>
          </a:extLst>
        </p:spPr>
      </p:pic>
      <p:pic>
        <p:nvPicPr>
          <p:cNvPr id="1156" name="Picture 132" descr="Isle of Wight NHS Trust – My Planned ...">
            <a:extLst>
              <a:ext uri="{FF2B5EF4-FFF2-40B4-BE49-F238E27FC236}">
                <a16:creationId xmlns:a16="http://schemas.microsoft.com/office/drawing/2014/main" id="{5734698D-3011-1024-12B9-A0676F1BE14A}"/>
              </a:ext>
            </a:extLst>
          </p:cNvPr>
          <p:cNvPicPr>
            <a:picLocks noChangeAspect="1" noChangeArrowheads="1"/>
          </p:cNvPicPr>
          <p:nvPr/>
        </p:nvPicPr>
        <p:blipFill>
          <a:blip r:embed="rId67" cstate="email">
            <a:extLst>
              <a:ext uri="{28A0092B-C50C-407E-A947-70E740481C1C}">
                <a14:useLocalDpi xmlns:a14="http://schemas.microsoft.com/office/drawing/2010/main" val="0"/>
              </a:ext>
            </a:extLst>
          </a:blip>
          <a:srcRect/>
          <a:stretch>
            <a:fillRect/>
          </a:stretch>
        </p:blipFill>
        <p:spPr bwMode="auto">
          <a:xfrm>
            <a:off x="7912587" y="2048151"/>
            <a:ext cx="641544" cy="394796"/>
          </a:xfrm>
          <a:prstGeom prst="rect">
            <a:avLst/>
          </a:prstGeom>
          <a:noFill/>
          <a:extLst>
            <a:ext uri="{909E8E84-426E-40DD-AFC4-6F175D3DCCD1}">
              <a14:hiddenFill xmlns:a14="http://schemas.microsoft.com/office/drawing/2010/main">
                <a:solidFill>
                  <a:srgbClr val="FFFFFF"/>
                </a:solidFill>
              </a14:hiddenFill>
            </a:ext>
          </a:extLst>
        </p:spPr>
      </p:pic>
      <p:pic>
        <p:nvPicPr>
          <p:cNvPr id="1158" name="Picture 134" descr="James Paget University Hospitals NHS ...">
            <a:extLst>
              <a:ext uri="{FF2B5EF4-FFF2-40B4-BE49-F238E27FC236}">
                <a16:creationId xmlns:a16="http://schemas.microsoft.com/office/drawing/2014/main" id="{375172B3-E215-6E22-1922-A846C4EE9608}"/>
              </a:ext>
            </a:extLst>
          </p:cNvPr>
          <p:cNvPicPr>
            <a:picLocks noChangeAspect="1" noChangeArrowheads="1"/>
          </p:cNvPicPr>
          <p:nvPr/>
        </p:nvPicPr>
        <p:blipFill>
          <a:blip r:embed="rId68" cstate="email">
            <a:extLst>
              <a:ext uri="{28A0092B-C50C-407E-A947-70E740481C1C}">
                <a14:useLocalDpi xmlns:a14="http://schemas.microsoft.com/office/drawing/2010/main" val="0"/>
              </a:ext>
            </a:extLst>
          </a:blip>
          <a:srcRect/>
          <a:stretch>
            <a:fillRect/>
          </a:stretch>
        </p:blipFill>
        <p:spPr bwMode="auto">
          <a:xfrm>
            <a:off x="7194209" y="2667000"/>
            <a:ext cx="753951" cy="382959"/>
          </a:xfrm>
          <a:prstGeom prst="rect">
            <a:avLst/>
          </a:prstGeom>
          <a:noFill/>
          <a:extLst>
            <a:ext uri="{909E8E84-426E-40DD-AFC4-6F175D3DCCD1}">
              <a14:hiddenFill xmlns:a14="http://schemas.microsoft.com/office/drawing/2010/main">
                <a:solidFill>
                  <a:srgbClr val="FFFFFF"/>
                </a:solidFill>
              </a14:hiddenFill>
            </a:ext>
          </a:extLst>
        </p:spPr>
      </p:pic>
      <p:pic>
        <p:nvPicPr>
          <p:cNvPr id="1160" name="Picture 136" descr="KMPT | Welcome to Kent and Medway NHS ...">
            <a:extLst>
              <a:ext uri="{FF2B5EF4-FFF2-40B4-BE49-F238E27FC236}">
                <a16:creationId xmlns:a16="http://schemas.microsoft.com/office/drawing/2014/main" id="{3E0ACF58-B71A-FD6D-611D-1BBC3E364128}"/>
              </a:ext>
            </a:extLst>
          </p:cNvPr>
          <p:cNvPicPr>
            <a:picLocks noChangeAspect="1" noChangeArrowheads="1"/>
          </p:cNvPicPr>
          <p:nvPr/>
        </p:nvPicPr>
        <p:blipFill>
          <a:blip r:embed="rId69" cstate="email">
            <a:extLst>
              <a:ext uri="{28A0092B-C50C-407E-A947-70E740481C1C}">
                <a14:useLocalDpi xmlns:a14="http://schemas.microsoft.com/office/drawing/2010/main" val="0"/>
              </a:ext>
            </a:extLst>
          </a:blip>
          <a:srcRect/>
          <a:stretch>
            <a:fillRect/>
          </a:stretch>
        </p:blipFill>
        <p:spPr bwMode="auto">
          <a:xfrm>
            <a:off x="5290307" y="3557220"/>
            <a:ext cx="826181" cy="245241"/>
          </a:xfrm>
          <a:prstGeom prst="rect">
            <a:avLst/>
          </a:prstGeom>
          <a:noFill/>
          <a:extLst>
            <a:ext uri="{909E8E84-426E-40DD-AFC4-6F175D3DCCD1}">
              <a14:hiddenFill xmlns:a14="http://schemas.microsoft.com/office/drawing/2010/main">
                <a:solidFill>
                  <a:srgbClr val="FFFFFF"/>
                </a:solidFill>
              </a14:hiddenFill>
            </a:ext>
          </a:extLst>
        </p:spPr>
      </p:pic>
      <p:pic>
        <p:nvPicPr>
          <p:cNvPr id="1162" name="Picture 138" descr="NHS | Kent Community Health">
            <a:extLst>
              <a:ext uri="{FF2B5EF4-FFF2-40B4-BE49-F238E27FC236}">
                <a16:creationId xmlns:a16="http://schemas.microsoft.com/office/drawing/2014/main" id="{F8EAA446-8A78-890E-510E-A341196957B8}"/>
              </a:ext>
            </a:extLst>
          </p:cNvPr>
          <p:cNvPicPr>
            <a:picLocks noChangeAspect="1" noChangeArrowheads="1"/>
          </p:cNvPicPr>
          <p:nvPr/>
        </p:nvPicPr>
        <p:blipFill>
          <a:blip r:embed="rId70" cstate="email">
            <a:extLst>
              <a:ext uri="{28A0092B-C50C-407E-A947-70E740481C1C}">
                <a14:useLocalDpi xmlns:a14="http://schemas.microsoft.com/office/drawing/2010/main" val="0"/>
              </a:ext>
            </a:extLst>
          </a:blip>
          <a:srcRect/>
          <a:stretch>
            <a:fillRect/>
          </a:stretch>
        </p:blipFill>
        <p:spPr bwMode="auto">
          <a:xfrm>
            <a:off x="928956" y="4454099"/>
            <a:ext cx="885008" cy="266804"/>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descr="Kettering General Hospital NHS">
            <a:extLst>
              <a:ext uri="{FF2B5EF4-FFF2-40B4-BE49-F238E27FC236}">
                <a16:creationId xmlns:a16="http://schemas.microsoft.com/office/drawing/2014/main" id="{00A52D33-0656-9C6C-A424-47C6C3B4C766}"/>
              </a:ext>
            </a:extLst>
          </p:cNvPr>
          <p:cNvPicPr>
            <a:picLocks noChangeAspect="1" noChangeArrowheads="1"/>
          </p:cNvPicPr>
          <p:nvPr/>
        </p:nvPicPr>
        <p:blipFill>
          <a:blip r:embed="rId71" cstate="email">
            <a:extLst>
              <a:ext uri="{28A0092B-C50C-407E-A947-70E740481C1C}">
                <a14:useLocalDpi xmlns:a14="http://schemas.microsoft.com/office/drawing/2010/main" val="0"/>
              </a:ext>
            </a:extLst>
          </a:blip>
          <a:srcRect/>
          <a:stretch>
            <a:fillRect/>
          </a:stretch>
        </p:blipFill>
        <p:spPr bwMode="auto">
          <a:xfrm>
            <a:off x="7956961" y="2453295"/>
            <a:ext cx="1010573" cy="284556"/>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King`s College Hospital NHS Foundation ...">
            <a:extLst>
              <a:ext uri="{FF2B5EF4-FFF2-40B4-BE49-F238E27FC236}">
                <a16:creationId xmlns:a16="http://schemas.microsoft.com/office/drawing/2014/main" id="{9D11F98C-9C3F-7021-3C40-6F5C44BAAA78}"/>
              </a:ext>
            </a:extLst>
          </p:cNvPr>
          <p:cNvPicPr>
            <a:picLocks noChangeAspect="1" noChangeArrowheads="1"/>
          </p:cNvPicPr>
          <p:nvPr/>
        </p:nvPicPr>
        <p:blipFill>
          <a:blip r:embed="rId72" cstate="email">
            <a:extLst>
              <a:ext uri="{28A0092B-C50C-407E-A947-70E740481C1C}">
                <a14:useLocalDpi xmlns:a14="http://schemas.microsoft.com/office/drawing/2010/main" val="0"/>
              </a:ext>
            </a:extLst>
          </a:blip>
          <a:srcRect/>
          <a:stretch>
            <a:fillRect/>
          </a:stretch>
        </p:blipFill>
        <p:spPr bwMode="auto">
          <a:xfrm>
            <a:off x="8617969" y="1898497"/>
            <a:ext cx="1057277" cy="372005"/>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146" descr="South Cumbria NHS Foundation Trust ...">
            <a:extLst>
              <a:ext uri="{FF2B5EF4-FFF2-40B4-BE49-F238E27FC236}">
                <a16:creationId xmlns:a16="http://schemas.microsoft.com/office/drawing/2014/main" id="{4C3A46EF-6463-638F-552B-40FFEE2312EE}"/>
              </a:ext>
            </a:extLst>
          </p:cNvPr>
          <p:cNvPicPr>
            <a:picLocks noChangeAspect="1" noChangeArrowheads="1"/>
          </p:cNvPicPr>
          <p:nvPr/>
        </p:nvPicPr>
        <p:blipFill>
          <a:blip r:embed="rId73" cstate="email">
            <a:extLst>
              <a:ext uri="{28A0092B-C50C-407E-A947-70E740481C1C}">
                <a14:useLocalDpi xmlns:a14="http://schemas.microsoft.com/office/drawing/2010/main" val="0"/>
              </a:ext>
            </a:extLst>
          </a:blip>
          <a:srcRect/>
          <a:stretch>
            <a:fillRect/>
          </a:stretch>
        </p:blipFill>
        <p:spPr bwMode="auto">
          <a:xfrm>
            <a:off x="4271167" y="3797056"/>
            <a:ext cx="794202" cy="517088"/>
          </a:xfrm>
          <a:prstGeom prst="rect">
            <a:avLst/>
          </a:prstGeom>
          <a:noFill/>
          <a:extLst>
            <a:ext uri="{909E8E84-426E-40DD-AFC4-6F175D3DCCD1}">
              <a14:hiddenFill xmlns:a14="http://schemas.microsoft.com/office/drawing/2010/main">
                <a:solidFill>
                  <a:srgbClr val="FFFFFF"/>
                </a:solidFill>
              </a14:hiddenFill>
            </a:ext>
          </a:extLst>
        </p:spPr>
      </p:pic>
      <p:pic>
        <p:nvPicPr>
          <p:cNvPr id="1172" name="Picture 148" descr="Lancashire Teaching Hospitals NHS ...">
            <a:extLst>
              <a:ext uri="{FF2B5EF4-FFF2-40B4-BE49-F238E27FC236}">
                <a16:creationId xmlns:a16="http://schemas.microsoft.com/office/drawing/2014/main" id="{BAA8B60F-3D81-47D5-9F52-77AB464EF57A}"/>
              </a:ext>
            </a:extLst>
          </p:cNvPr>
          <p:cNvPicPr>
            <a:picLocks noChangeAspect="1" noChangeArrowheads="1"/>
          </p:cNvPicPr>
          <p:nvPr/>
        </p:nvPicPr>
        <p:blipFill>
          <a:blip r:embed="rId74" cstate="email">
            <a:extLst>
              <a:ext uri="{28A0092B-C50C-407E-A947-70E740481C1C}">
                <a14:useLocalDpi xmlns:a14="http://schemas.microsoft.com/office/drawing/2010/main" val="0"/>
              </a:ext>
            </a:extLst>
          </a:blip>
          <a:srcRect/>
          <a:stretch>
            <a:fillRect/>
          </a:stretch>
        </p:blipFill>
        <p:spPr bwMode="auto">
          <a:xfrm>
            <a:off x="1832504" y="4313218"/>
            <a:ext cx="565535" cy="317759"/>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150" descr="York Partnership NHS Foundation Trust ...">
            <a:extLst>
              <a:ext uri="{FF2B5EF4-FFF2-40B4-BE49-F238E27FC236}">
                <a16:creationId xmlns:a16="http://schemas.microsoft.com/office/drawing/2014/main" id="{E447B30E-D4EE-A3F8-7273-A0DD156B217B}"/>
              </a:ext>
            </a:extLst>
          </p:cNvPr>
          <p:cNvPicPr>
            <a:picLocks noChangeAspect="1" noChangeArrowheads="1"/>
          </p:cNvPicPr>
          <p:nvPr/>
        </p:nvPicPr>
        <p:blipFill>
          <a:blip r:embed="rId75" cstate="email">
            <a:extLst>
              <a:ext uri="{28A0092B-C50C-407E-A947-70E740481C1C}">
                <a14:useLocalDpi xmlns:a14="http://schemas.microsoft.com/office/drawing/2010/main" val="0"/>
              </a:ext>
            </a:extLst>
          </a:blip>
          <a:srcRect/>
          <a:stretch>
            <a:fillRect/>
          </a:stretch>
        </p:blipFill>
        <p:spPr bwMode="auto">
          <a:xfrm>
            <a:off x="7948327" y="2778934"/>
            <a:ext cx="796796" cy="231656"/>
          </a:xfrm>
          <a:prstGeom prst="rect">
            <a:avLst/>
          </a:prstGeom>
          <a:noFill/>
          <a:extLst>
            <a:ext uri="{909E8E84-426E-40DD-AFC4-6F175D3DCCD1}">
              <a14:hiddenFill xmlns:a14="http://schemas.microsoft.com/office/drawing/2010/main">
                <a:solidFill>
                  <a:srgbClr val="FFFFFF"/>
                </a:solidFill>
              </a14:hiddenFill>
            </a:ext>
          </a:extLst>
        </p:spPr>
      </p:pic>
      <p:pic>
        <p:nvPicPr>
          <p:cNvPr id="1178" name="Picture 154" descr="Leeds Teaching Hospitals NHS Trust ...">
            <a:extLst>
              <a:ext uri="{FF2B5EF4-FFF2-40B4-BE49-F238E27FC236}">
                <a16:creationId xmlns:a16="http://schemas.microsoft.com/office/drawing/2014/main" id="{7A66900A-1BEE-2E43-EF79-A5395DC45C02}"/>
              </a:ext>
            </a:extLst>
          </p:cNvPr>
          <p:cNvPicPr>
            <a:picLocks noChangeAspect="1" noChangeArrowheads="1"/>
          </p:cNvPicPr>
          <p:nvPr/>
        </p:nvPicPr>
        <p:blipFill>
          <a:blip r:embed="rId76" cstate="email">
            <a:extLst>
              <a:ext uri="{28A0092B-C50C-407E-A947-70E740481C1C}">
                <a14:useLocalDpi xmlns:a14="http://schemas.microsoft.com/office/drawing/2010/main" val="0"/>
              </a:ext>
            </a:extLst>
          </a:blip>
          <a:srcRect/>
          <a:stretch>
            <a:fillRect/>
          </a:stretch>
        </p:blipFill>
        <p:spPr bwMode="auto">
          <a:xfrm>
            <a:off x="110744" y="4736908"/>
            <a:ext cx="487969" cy="245529"/>
          </a:xfrm>
          <a:prstGeom prst="rect">
            <a:avLst/>
          </a:prstGeom>
          <a:noFill/>
          <a:extLst>
            <a:ext uri="{909E8E84-426E-40DD-AFC4-6F175D3DCCD1}">
              <a14:hiddenFill xmlns:a14="http://schemas.microsoft.com/office/drawing/2010/main">
                <a:solidFill>
                  <a:srgbClr val="FFFFFF"/>
                </a:solidFill>
              </a14:hiddenFill>
            </a:ext>
          </a:extLst>
        </p:spPr>
      </p:pic>
      <p:pic>
        <p:nvPicPr>
          <p:cNvPr id="1180" name="Picture 156" descr="Home - Leicestershire Partnership NHS Trust">
            <a:extLst>
              <a:ext uri="{FF2B5EF4-FFF2-40B4-BE49-F238E27FC236}">
                <a16:creationId xmlns:a16="http://schemas.microsoft.com/office/drawing/2014/main" id="{03746996-FF80-05CD-14BF-1354E6F02B19}"/>
              </a:ext>
            </a:extLst>
          </p:cNvPr>
          <p:cNvPicPr>
            <a:picLocks noChangeAspect="1" noChangeArrowheads="1"/>
          </p:cNvPicPr>
          <p:nvPr/>
        </p:nvPicPr>
        <p:blipFill>
          <a:blip r:embed="rId77" cstate="email">
            <a:extLst>
              <a:ext uri="{28A0092B-C50C-407E-A947-70E740481C1C}">
                <a14:useLocalDpi xmlns:a14="http://schemas.microsoft.com/office/drawing/2010/main" val="0"/>
              </a:ext>
            </a:extLst>
          </a:blip>
          <a:srcRect/>
          <a:stretch>
            <a:fillRect/>
          </a:stretch>
        </p:blipFill>
        <p:spPr bwMode="auto">
          <a:xfrm>
            <a:off x="9134980" y="1516842"/>
            <a:ext cx="1284466" cy="355791"/>
          </a:xfrm>
          <a:prstGeom prst="rect">
            <a:avLst/>
          </a:prstGeom>
          <a:noFill/>
          <a:extLst>
            <a:ext uri="{909E8E84-426E-40DD-AFC4-6F175D3DCCD1}">
              <a14:hiddenFill xmlns:a14="http://schemas.microsoft.com/office/drawing/2010/main">
                <a:solidFill>
                  <a:srgbClr val="FFFFFF"/>
                </a:solidFill>
              </a14:hiddenFill>
            </a:ext>
          </a:extLst>
        </p:spPr>
      </p:pic>
      <p:pic>
        <p:nvPicPr>
          <p:cNvPr id="1182" name="Picture 158" descr="Home | Lewisham and Greenwich">
            <a:extLst>
              <a:ext uri="{FF2B5EF4-FFF2-40B4-BE49-F238E27FC236}">
                <a16:creationId xmlns:a16="http://schemas.microsoft.com/office/drawing/2014/main" id="{19CD4284-F0B8-C639-ACA8-E3554F537077}"/>
              </a:ext>
            </a:extLst>
          </p:cNvPr>
          <p:cNvPicPr>
            <a:picLocks noChangeAspect="1" noChangeArrowheads="1"/>
          </p:cNvPicPr>
          <p:nvPr/>
        </p:nvPicPr>
        <p:blipFill>
          <a:blip r:embed="rId78" cstate="email">
            <a:extLst>
              <a:ext uri="{28A0092B-C50C-407E-A947-70E740481C1C}">
                <a14:useLocalDpi xmlns:a14="http://schemas.microsoft.com/office/drawing/2010/main" val="0"/>
              </a:ext>
            </a:extLst>
          </a:blip>
          <a:srcRect/>
          <a:stretch>
            <a:fillRect/>
          </a:stretch>
        </p:blipFill>
        <p:spPr bwMode="auto">
          <a:xfrm>
            <a:off x="7267388" y="3058429"/>
            <a:ext cx="1217507" cy="341706"/>
          </a:xfrm>
          <a:prstGeom prst="rect">
            <a:avLst/>
          </a:prstGeom>
          <a:noFill/>
          <a:extLst>
            <a:ext uri="{909E8E84-426E-40DD-AFC4-6F175D3DCCD1}">
              <a14:hiddenFill xmlns:a14="http://schemas.microsoft.com/office/drawing/2010/main">
                <a:solidFill>
                  <a:srgbClr val="FFFFFF"/>
                </a:solidFill>
              </a14:hiddenFill>
            </a:ext>
          </a:extLst>
        </p:spPr>
      </p:pic>
      <p:pic>
        <p:nvPicPr>
          <p:cNvPr id="1184" name="Picture 160" descr="Lincolnshire Community Health Services ...">
            <a:extLst>
              <a:ext uri="{FF2B5EF4-FFF2-40B4-BE49-F238E27FC236}">
                <a16:creationId xmlns:a16="http://schemas.microsoft.com/office/drawing/2014/main" id="{09FD7A0F-1D7D-C8DC-7DBD-4EBEA539BCCE}"/>
              </a:ext>
            </a:extLst>
          </p:cNvPr>
          <p:cNvPicPr>
            <a:picLocks noChangeAspect="1" noChangeArrowheads="1"/>
          </p:cNvPicPr>
          <p:nvPr/>
        </p:nvPicPr>
        <p:blipFill>
          <a:blip r:embed="rId79" cstate="email">
            <a:extLst>
              <a:ext uri="{28A0092B-C50C-407E-A947-70E740481C1C}">
                <a14:useLocalDpi xmlns:a14="http://schemas.microsoft.com/office/drawing/2010/main" val="0"/>
              </a:ext>
            </a:extLst>
          </a:blip>
          <a:srcRect/>
          <a:stretch>
            <a:fillRect/>
          </a:stretch>
        </p:blipFill>
        <p:spPr bwMode="auto">
          <a:xfrm>
            <a:off x="10471609" y="1490212"/>
            <a:ext cx="954232" cy="372124"/>
          </a:xfrm>
          <a:prstGeom prst="rect">
            <a:avLst/>
          </a:prstGeom>
          <a:noFill/>
          <a:extLst>
            <a:ext uri="{909E8E84-426E-40DD-AFC4-6F175D3DCCD1}">
              <a14:hiddenFill xmlns:a14="http://schemas.microsoft.com/office/drawing/2010/main">
                <a:solidFill>
                  <a:srgbClr val="FFFFFF"/>
                </a:solidFill>
              </a14:hiddenFill>
            </a:ext>
          </a:extLst>
        </p:spPr>
      </p:pic>
      <p:pic>
        <p:nvPicPr>
          <p:cNvPr id="1186" name="Picture 162" descr="Home :: Lincolnshire Partnership NHS Trust">
            <a:extLst>
              <a:ext uri="{FF2B5EF4-FFF2-40B4-BE49-F238E27FC236}">
                <a16:creationId xmlns:a16="http://schemas.microsoft.com/office/drawing/2014/main" id="{F27B8201-3763-AB53-ABBF-8906294CEB09}"/>
              </a:ext>
            </a:extLst>
          </p:cNvPr>
          <p:cNvPicPr>
            <a:picLocks noChangeAspect="1" noChangeArrowheads="1"/>
          </p:cNvPicPr>
          <p:nvPr/>
        </p:nvPicPr>
        <p:blipFill>
          <a:blip r:embed="rId80" cstate="email">
            <a:extLst>
              <a:ext uri="{28A0092B-C50C-407E-A947-70E740481C1C}">
                <a14:useLocalDpi xmlns:a14="http://schemas.microsoft.com/office/drawing/2010/main" val="0"/>
              </a:ext>
            </a:extLst>
          </a:blip>
          <a:srcRect/>
          <a:stretch>
            <a:fillRect/>
          </a:stretch>
        </p:blipFill>
        <p:spPr bwMode="auto">
          <a:xfrm>
            <a:off x="9735519" y="1823534"/>
            <a:ext cx="659077" cy="198219"/>
          </a:xfrm>
          <a:prstGeom prst="rect">
            <a:avLst/>
          </a:prstGeom>
          <a:noFill/>
          <a:extLst>
            <a:ext uri="{909E8E84-426E-40DD-AFC4-6F175D3DCCD1}">
              <a14:hiddenFill xmlns:a14="http://schemas.microsoft.com/office/drawing/2010/main">
                <a:solidFill>
                  <a:srgbClr val="FFFFFF"/>
                </a:solidFill>
              </a14:hiddenFill>
            </a:ext>
          </a:extLst>
        </p:spPr>
      </p:pic>
      <p:pic>
        <p:nvPicPr>
          <p:cNvPr id="1188" name="Picture 164" descr="Providers Deliver">
            <a:extLst>
              <a:ext uri="{FF2B5EF4-FFF2-40B4-BE49-F238E27FC236}">
                <a16:creationId xmlns:a16="http://schemas.microsoft.com/office/drawing/2014/main" id="{314D7A8E-9DC2-CA2C-F623-63CF80063225}"/>
              </a:ext>
            </a:extLst>
          </p:cNvPr>
          <p:cNvPicPr>
            <a:picLocks noChangeAspect="1" noChangeArrowheads="1"/>
          </p:cNvPicPr>
          <p:nvPr/>
        </p:nvPicPr>
        <p:blipFill rotWithShape="1">
          <a:blip r:embed="rId81" cstate="email">
            <a:extLst>
              <a:ext uri="{28A0092B-C50C-407E-A947-70E740481C1C}">
                <a14:useLocalDpi xmlns:a14="http://schemas.microsoft.com/office/drawing/2010/main" val="0"/>
              </a:ext>
            </a:extLst>
          </a:blip>
          <a:srcRect/>
          <a:stretch/>
        </p:blipFill>
        <p:spPr bwMode="auto">
          <a:xfrm>
            <a:off x="10419446" y="1898497"/>
            <a:ext cx="953797" cy="466772"/>
          </a:xfrm>
          <a:prstGeom prst="rect">
            <a:avLst/>
          </a:prstGeom>
          <a:noFill/>
          <a:extLst>
            <a:ext uri="{909E8E84-426E-40DD-AFC4-6F175D3DCCD1}">
              <a14:hiddenFill xmlns:a14="http://schemas.microsoft.com/office/drawing/2010/main">
                <a:solidFill>
                  <a:srgbClr val="FFFFFF"/>
                </a:solidFill>
              </a14:hiddenFill>
            </a:ext>
          </a:extLst>
        </p:spPr>
      </p:pic>
      <p:pic>
        <p:nvPicPr>
          <p:cNvPr id="1190" name="Picture 166" descr="Old Royal Hospital Clearance: We are ...">
            <a:extLst>
              <a:ext uri="{FF2B5EF4-FFF2-40B4-BE49-F238E27FC236}">
                <a16:creationId xmlns:a16="http://schemas.microsoft.com/office/drawing/2014/main" id="{D8104C52-6F59-D581-F28D-64AA84503F4C}"/>
              </a:ext>
            </a:extLst>
          </p:cNvPr>
          <p:cNvPicPr>
            <a:picLocks noChangeAspect="1" noChangeArrowheads="1"/>
          </p:cNvPicPr>
          <p:nvPr/>
        </p:nvPicPr>
        <p:blipFill>
          <a:blip r:embed="rId82" cstate="email">
            <a:extLst>
              <a:ext uri="{28A0092B-C50C-407E-A947-70E740481C1C}">
                <a14:useLocalDpi xmlns:a14="http://schemas.microsoft.com/office/drawing/2010/main" val="0"/>
              </a:ext>
            </a:extLst>
          </a:blip>
          <a:srcRect/>
          <a:stretch>
            <a:fillRect/>
          </a:stretch>
        </p:blipFill>
        <p:spPr bwMode="auto">
          <a:xfrm>
            <a:off x="8562932" y="2285847"/>
            <a:ext cx="1255150" cy="312393"/>
          </a:xfrm>
          <a:prstGeom prst="rect">
            <a:avLst/>
          </a:prstGeom>
          <a:noFill/>
          <a:extLst>
            <a:ext uri="{909E8E84-426E-40DD-AFC4-6F175D3DCCD1}">
              <a14:hiddenFill xmlns:a14="http://schemas.microsoft.com/office/drawing/2010/main">
                <a:solidFill>
                  <a:srgbClr val="FFFFFF"/>
                </a:solidFill>
              </a14:hiddenFill>
            </a:ext>
          </a:extLst>
        </p:spPr>
      </p:pic>
      <p:pic>
        <p:nvPicPr>
          <p:cNvPr id="1192" name="Picture 168" descr="Liverpool Womens NHS Foundation Trust">
            <a:extLst>
              <a:ext uri="{FF2B5EF4-FFF2-40B4-BE49-F238E27FC236}">
                <a16:creationId xmlns:a16="http://schemas.microsoft.com/office/drawing/2014/main" id="{00424821-165C-C6DE-EF0F-66E857149253}"/>
              </a:ext>
            </a:extLst>
          </p:cNvPr>
          <p:cNvPicPr>
            <a:picLocks noChangeAspect="1" noChangeArrowheads="1"/>
          </p:cNvPicPr>
          <p:nvPr/>
        </p:nvPicPr>
        <p:blipFill>
          <a:blip r:embed="rId83" cstate="email">
            <a:extLst>
              <a:ext uri="{28A0092B-C50C-407E-A947-70E740481C1C}">
                <a14:useLocalDpi xmlns:a14="http://schemas.microsoft.com/office/drawing/2010/main" val="0"/>
              </a:ext>
            </a:extLst>
          </a:blip>
          <a:srcRect/>
          <a:stretch>
            <a:fillRect/>
          </a:stretch>
        </p:blipFill>
        <p:spPr bwMode="auto">
          <a:xfrm>
            <a:off x="8744726" y="2685929"/>
            <a:ext cx="671198" cy="253768"/>
          </a:xfrm>
          <a:prstGeom prst="rect">
            <a:avLst/>
          </a:prstGeom>
          <a:noFill/>
          <a:extLst>
            <a:ext uri="{909E8E84-426E-40DD-AFC4-6F175D3DCCD1}">
              <a14:hiddenFill xmlns:a14="http://schemas.microsoft.com/office/drawing/2010/main">
                <a:solidFill>
                  <a:srgbClr val="FFFFFF"/>
                </a:solidFill>
              </a14:hiddenFill>
            </a:ext>
          </a:extLst>
        </p:spPr>
      </p:pic>
      <p:pic>
        <p:nvPicPr>
          <p:cNvPr id="1194" name="Picture 170" descr="Livewell Southwest | We support people ...">
            <a:extLst>
              <a:ext uri="{FF2B5EF4-FFF2-40B4-BE49-F238E27FC236}">
                <a16:creationId xmlns:a16="http://schemas.microsoft.com/office/drawing/2014/main" id="{3A57C7D2-8DD1-C83A-92AD-4D84E08A0AB7}"/>
              </a:ext>
            </a:extLst>
          </p:cNvPr>
          <p:cNvPicPr>
            <a:picLocks noChangeAspect="1" noChangeArrowheads="1"/>
          </p:cNvPicPr>
          <p:nvPr/>
        </p:nvPicPr>
        <p:blipFill>
          <a:blip r:embed="rId84" cstate="email">
            <a:extLst>
              <a:ext uri="{28A0092B-C50C-407E-A947-70E740481C1C}">
                <a14:useLocalDpi xmlns:a14="http://schemas.microsoft.com/office/drawing/2010/main" val="0"/>
              </a:ext>
            </a:extLst>
          </a:blip>
          <a:srcRect/>
          <a:stretch>
            <a:fillRect/>
          </a:stretch>
        </p:blipFill>
        <p:spPr bwMode="auto">
          <a:xfrm>
            <a:off x="9881920" y="2210023"/>
            <a:ext cx="704155" cy="284009"/>
          </a:xfrm>
          <a:prstGeom prst="rect">
            <a:avLst/>
          </a:prstGeom>
          <a:noFill/>
          <a:extLst>
            <a:ext uri="{909E8E84-426E-40DD-AFC4-6F175D3DCCD1}">
              <a14:hiddenFill xmlns:a14="http://schemas.microsoft.com/office/drawing/2010/main">
                <a:solidFill>
                  <a:srgbClr val="FFFFFF"/>
                </a:solidFill>
              </a14:hiddenFill>
            </a:ext>
          </a:extLst>
        </p:spPr>
      </p:pic>
      <p:pic>
        <p:nvPicPr>
          <p:cNvPr id="1196" name="Picture 172" descr="better care for patients and service users">
            <a:extLst>
              <a:ext uri="{FF2B5EF4-FFF2-40B4-BE49-F238E27FC236}">
                <a16:creationId xmlns:a16="http://schemas.microsoft.com/office/drawing/2014/main" id="{34B2B175-DB6B-EBE3-0B1C-543A79964F2D}"/>
              </a:ext>
            </a:extLst>
          </p:cNvPr>
          <p:cNvPicPr>
            <a:picLocks noChangeAspect="1" noChangeArrowheads="1"/>
          </p:cNvPicPr>
          <p:nvPr/>
        </p:nvPicPr>
        <p:blipFill rotWithShape="1">
          <a:blip r:embed="rId85" cstate="email">
            <a:extLst>
              <a:ext uri="{28A0092B-C50C-407E-A947-70E740481C1C}">
                <a14:useLocalDpi xmlns:a14="http://schemas.microsoft.com/office/drawing/2010/main" val="0"/>
              </a:ext>
            </a:extLst>
          </a:blip>
          <a:srcRect l="11429" b="45330"/>
          <a:stretch/>
        </p:blipFill>
        <p:spPr bwMode="auto">
          <a:xfrm>
            <a:off x="10908250" y="2366703"/>
            <a:ext cx="1217507" cy="322069"/>
          </a:xfrm>
          <a:prstGeom prst="rect">
            <a:avLst/>
          </a:prstGeom>
          <a:noFill/>
          <a:extLst>
            <a:ext uri="{909E8E84-426E-40DD-AFC4-6F175D3DCCD1}">
              <a14:hiddenFill xmlns:a14="http://schemas.microsoft.com/office/drawing/2010/main">
                <a:solidFill>
                  <a:srgbClr val="FFFFFF"/>
                </a:solidFill>
              </a14:hiddenFill>
            </a:ext>
          </a:extLst>
        </p:spPr>
      </p:pic>
      <p:pic>
        <p:nvPicPr>
          <p:cNvPr id="1198" name="Picture 174" descr="Welcome to #TeamLNWH | lnwh">
            <a:extLst>
              <a:ext uri="{FF2B5EF4-FFF2-40B4-BE49-F238E27FC236}">
                <a16:creationId xmlns:a16="http://schemas.microsoft.com/office/drawing/2014/main" id="{4D93DBE8-E2D5-38ED-1C9C-833F1C6EFDF4}"/>
              </a:ext>
            </a:extLst>
          </p:cNvPr>
          <p:cNvPicPr>
            <a:picLocks noChangeAspect="1" noChangeArrowheads="1"/>
          </p:cNvPicPr>
          <p:nvPr/>
        </p:nvPicPr>
        <p:blipFill rotWithShape="1">
          <a:blip r:embed="rId86" cstate="email">
            <a:extLst>
              <a:ext uri="{28A0092B-C50C-407E-A947-70E740481C1C}">
                <a14:useLocalDpi xmlns:a14="http://schemas.microsoft.com/office/drawing/2010/main" val="0"/>
              </a:ext>
            </a:extLst>
          </a:blip>
          <a:srcRect t="28037" b="28246"/>
          <a:stretch/>
        </p:blipFill>
        <p:spPr bwMode="auto">
          <a:xfrm>
            <a:off x="11392869" y="2021753"/>
            <a:ext cx="706601" cy="308911"/>
          </a:xfrm>
          <a:prstGeom prst="rect">
            <a:avLst/>
          </a:prstGeom>
          <a:noFill/>
          <a:extLst>
            <a:ext uri="{909E8E84-426E-40DD-AFC4-6F175D3DCCD1}">
              <a14:hiddenFill xmlns:a14="http://schemas.microsoft.com/office/drawing/2010/main">
                <a:solidFill>
                  <a:srgbClr val="FFFFFF"/>
                </a:solidFill>
              </a14:hiddenFill>
            </a:ext>
          </a:extLst>
        </p:spPr>
      </p:pic>
      <p:pic>
        <p:nvPicPr>
          <p:cNvPr id="1200" name="Picture 176" descr="Manchester University NHS Foundation ...">
            <a:extLst>
              <a:ext uri="{FF2B5EF4-FFF2-40B4-BE49-F238E27FC236}">
                <a16:creationId xmlns:a16="http://schemas.microsoft.com/office/drawing/2014/main" id="{9E5DB174-2681-3233-C462-26E6793CD292}"/>
              </a:ext>
            </a:extLst>
          </p:cNvPr>
          <p:cNvPicPr>
            <a:picLocks noChangeAspect="1" noChangeArrowheads="1"/>
          </p:cNvPicPr>
          <p:nvPr/>
        </p:nvPicPr>
        <p:blipFill>
          <a:blip r:embed="rId87" cstate="email">
            <a:extLst>
              <a:ext uri="{28A0092B-C50C-407E-A947-70E740481C1C}">
                <a14:useLocalDpi xmlns:a14="http://schemas.microsoft.com/office/drawing/2010/main" val="0"/>
              </a:ext>
            </a:extLst>
          </a:blip>
          <a:srcRect/>
          <a:stretch>
            <a:fillRect/>
          </a:stretch>
        </p:blipFill>
        <p:spPr bwMode="auto">
          <a:xfrm>
            <a:off x="9939254" y="2491216"/>
            <a:ext cx="754653" cy="230485"/>
          </a:xfrm>
          <a:prstGeom prst="rect">
            <a:avLst/>
          </a:prstGeom>
          <a:noFill/>
          <a:extLst>
            <a:ext uri="{909E8E84-426E-40DD-AFC4-6F175D3DCCD1}">
              <a14:hiddenFill xmlns:a14="http://schemas.microsoft.com/office/drawing/2010/main">
                <a:solidFill>
                  <a:srgbClr val="FFFFFF"/>
                </a:solidFill>
              </a14:hiddenFill>
            </a:ext>
          </a:extLst>
        </p:spPr>
      </p:pic>
      <p:pic>
        <p:nvPicPr>
          <p:cNvPr id="1202" name="Picture 178" descr="Medway Community Healthcare | Gillingham">
            <a:extLst>
              <a:ext uri="{FF2B5EF4-FFF2-40B4-BE49-F238E27FC236}">
                <a16:creationId xmlns:a16="http://schemas.microsoft.com/office/drawing/2014/main" id="{6BF49F10-C289-8A8A-69B9-4EF879853128}"/>
              </a:ext>
            </a:extLst>
          </p:cNvPr>
          <p:cNvPicPr>
            <a:picLocks noChangeAspect="1" noChangeArrowheads="1"/>
          </p:cNvPicPr>
          <p:nvPr/>
        </p:nvPicPr>
        <p:blipFill rotWithShape="1">
          <a:blip r:embed="rId88" cstate="email">
            <a:extLst>
              <a:ext uri="{28A0092B-C50C-407E-A947-70E740481C1C}">
                <a14:useLocalDpi xmlns:a14="http://schemas.microsoft.com/office/drawing/2010/main" val="0"/>
              </a:ext>
            </a:extLst>
          </a:blip>
          <a:srcRect/>
          <a:stretch/>
        </p:blipFill>
        <p:spPr bwMode="auto">
          <a:xfrm>
            <a:off x="11425406" y="1593098"/>
            <a:ext cx="765558" cy="344354"/>
          </a:xfrm>
          <a:prstGeom prst="rect">
            <a:avLst/>
          </a:prstGeom>
          <a:noFill/>
          <a:extLst>
            <a:ext uri="{909E8E84-426E-40DD-AFC4-6F175D3DCCD1}">
              <a14:hiddenFill xmlns:a14="http://schemas.microsoft.com/office/drawing/2010/main">
                <a:solidFill>
                  <a:srgbClr val="FFFFFF"/>
                </a:solidFill>
              </a14:hiddenFill>
            </a:ext>
          </a:extLst>
        </p:spPr>
      </p:pic>
      <p:pic>
        <p:nvPicPr>
          <p:cNvPr id="1204" name="Picture 180" descr="Welcome to Medway Maritime Hospital">
            <a:extLst>
              <a:ext uri="{FF2B5EF4-FFF2-40B4-BE49-F238E27FC236}">
                <a16:creationId xmlns:a16="http://schemas.microsoft.com/office/drawing/2014/main" id="{3E644F70-4ACE-993B-9870-739334AD3423}"/>
              </a:ext>
            </a:extLst>
          </p:cNvPr>
          <p:cNvPicPr>
            <a:picLocks noChangeAspect="1" noChangeArrowheads="1"/>
          </p:cNvPicPr>
          <p:nvPr/>
        </p:nvPicPr>
        <p:blipFill>
          <a:blip r:embed="rId89" cstate="email">
            <a:extLst>
              <a:ext uri="{28A0092B-C50C-407E-A947-70E740481C1C}">
                <a14:useLocalDpi xmlns:a14="http://schemas.microsoft.com/office/drawing/2010/main" val="0"/>
              </a:ext>
            </a:extLst>
          </a:blip>
          <a:srcRect/>
          <a:stretch>
            <a:fillRect/>
          </a:stretch>
        </p:blipFill>
        <p:spPr bwMode="auto">
          <a:xfrm>
            <a:off x="9465956" y="2676525"/>
            <a:ext cx="813954" cy="403150"/>
          </a:xfrm>
          <a:prstGeom prst="rect">
            <a:avLst/>
          </a:prstGeom>
          <a:noFill/>
          <a:extLst>
            <a:ext uri="{909E8E84-426E-40DD-AFC4-6F175D3DCCD1}">
              <a14:hiddenFill xmlns:a14="http://schemas.microsoft.com/office/drawing/2010/main">
                <a:solidFill>
                  <a:srgbClr val="FFFFFF"/>
                </a:solidFill>
              </a14:hiddenFill>
            </a:ext>
          </a:extLst>
        </p:spPr>
      </p:pic>
      <p:pic>
        <p:nvPicPr>
          <p:cNvPr id="1206" name="Picture 182" descr="Mersey and West Lancashire Teaching ...">
            <a:extLst>
              <a:ext uri="{FF2B5EF4-FFF2-40B4-BE49-F238E27FC236}">
                <a16:creationId xmlns:a16="http://schemas.microsoft.com/office/drawing/2014/main" id="{94F51C57-151D-A129-6784-3E3C8753B3B0}"/>
              </a:ext>
            </a:extLst>
          </p:cNvPr>
          <p:cNvPicPr>
            <a:picLocks noChangeAspect="1" noChangeArrowheads="1"/>
          </p:cNvPicPr>
          <p:nvPr/>
        </p:nvPicPr>
        <p:blipFill>
          <a:blip r:embed="rId90" cstate="email">
            <a:extLst>
              <a:ext uri="{28A0092B-C50C-407E-A947-70E740481C1C}">
                <a14:useLocalDpi xmlns:a14="http://schemas.microsoft.com/office/drawing/2010/main" val="0"/>
              </a:ext>
            </a:extLst>
          </a:blip>
          <a:srcRect/>
          <a:stretch>
            <a:fillRect/>
          </a:stretch>
        </p:blipFill>
        <p:spPr bwMode="auto">
          <a:xfrm>
            <a:off x="10957801" y="2701611"/>
            <a:ext cx="635403" cy="213537"/>
          </a:xfrm>
          <a:prstGeom prst="rect">
            <a:avLst/>
          </a:prstGeom>
          <a:noFill/>
          <a:extLst>
            <a:ext uri="{909E8E84-426E-40DD-AFC4-6F175D3DCCD1}">
              <a14:hiddenFill xmlns:a14="http://schemas.microsoft.com/office/drawing/2010/main">
                <a:solidFill>
                  <a:srgbClr val="FFFFFF"/>
                </a:solidFill>
              </a14:hiddenFill>
            </a:ext>
          </a:extLst>
        </p:spPr>
      </p:pic>
      <p:pic>
        <p:nvPicPr>
          <p:cNvPr id="1208" name="Picture 184" descr="South Essex NHS Foundation Trust ...">
            <a:extLst>
              <a:ext uri="{FF2B5EF4-FFF2-40B4-BE49-F238E27FC236}">
                <a16:creationId xmlns:a16="http://schemas.microsoft.com/office/drawing/2014/main" id="{ACE8D4AB-BF5E-6063-7ED8-87B309C1FDDA}"/>
              </a:ext>
            </a:extLst>
          </p:cNvPr>
          <p:cNvPicPr>
            <a:picLocks noChangeAspect="1" noChangeArrowheads="1"/>
          </p:cNvPicPr>
          <p:nvPr/>
        </p:nvPicPr>
        <p:blipFill>
          <a:blip r:embed="rId91" cstate="email">
            <a:extLst>
              <a:ext uri="{28A0092B-C50C-407E-A947-70E740481C1C}">
                <a14:useLocalDpi xmlns:a14="http://schemas.microsoft.com/office/drawing/2010/main" val="0"/>
              </a:ext>
            </a:extLst>
          </a:blip>
          <a:srcRect/>
          <a:stretch>
            <a:fillRect/>
          </a:stretch>
        </p:blipFill>
        <p:spPr bwMode="auto">
          <a:xfrm>
            <a:off x="8493347" y="2990793"/>
            <a:ext cx="875133" cy="569781"/>
          </a:xfrm>
          <a:prstGeom prst="rect">
            <a:avLst/>
          </a:prstGeom>
          <a:noFill/>
          <a:extLst>
            <a:ext uri="{909E8E84-426E-40DD-AFC4-6F175D3DCCD1}">
              <a14:hiddenFill xmlns:a14="http://schemas.microsoft.com/office/drawing/2010/main">
                <a:solidFill>
                  <a:srgbClr val="FFFFFF"/>
                </a:solidFill>
              </a14:hiddenFill>
            </a:ext>
          </a:extLst>
        </p:spPr>
      </p:pic>
      <p:pic>
        <p:nvPicPr>
          <p:cNvPr id="1210" name="Picture 186" descr="Mid Cheshire Hospitals NHS Foundation ...">
            <a:extLst>
              <a:ext uri="{FF2B5EF4-FFF2-40B4-BE49-F238E27FC236}">
                <a16:creationId xmlns:a16="http://schemas.microsoft.com/office/drawing/2014/main" id="{8626511A-A3CE-FE81-9089-F8154E5B14A0}"/>
              </a:ext>
            </a:extLst>
          </p:cNvPr>
          <p:cNvPicPr>
            <a:picLocks noChangeAspect="1" noChangeArrowheads="1"/>
          </p:cNvPicPr>
          <p:nvPr/>
        </p:nvPicPr>
        <p:blipFill rotWithShape="1">
          <a:blip r:embed="rId92" cstate="email">
            <a:extLst>
              <a:ext uri="{28A0092B-C50C-407E-A947-70E740481C1C}">
                <a14:useLocalDpi xmlns:a14="http://schemas.microsoft.com/office/drawing/2010/main" val="0"/>
              </a:ext>
            </a:extLst>
          </a:blip>
          <a:srcRect l="24750" t="15753" r="7584" b="28991"/>
          <a:stretch/>
        </p:blipFill>
        <p:spPr bwMode="auto">
          <a:xfrm>
            <a:off x="9442248" y="3128880"/>
            <a:ext cx="1100026" cy="402220"/>
          </a:xfrm>
          <a:prstGeom prst="rect">
            <a:avLst/>
          </a:prstGeom>
          <a:noFill/>
          <a:extLst>
            <a:ext uri="{909E8E84-426E-40DD-AFC4-6F175D3DCCD1}">
              <a14:hiddenFill xmlns:a14="http://schemas.microsoft.com/office/drawing/2010/main">
                <a:solidFill>
                  <a:srgbClr val="FFFFFF"/>
                </a:solidFill>
              </a14:hiddenFill>
            </a:ext>
          </a:extLst>
        </p:spPr>
      </p:pic>
      <p:pic>
        <p:nvPicPr>
          <p:cNvPr id="1212" name="Picture 188" descr="Home | Mid Yorks">
            <a:extLst>
              <a:ext uri="{FF2B5EF4-FFF2-40B4-BE49-F238E27FC236}">
                <a16:creationId xmlns:a16="http://schemas.microsoft.com/office/drawing/2014/main" id="{310CA869-96E8-184D-B427-D6B7923744DF}"/>
              </a:ext>
            </a:extLst>
          </p:cNvPr>
          <p:cNvPicPr>
            <a:picLocks noChangeAspect="1" noChangeArrowheads="1"/>
          </p:cNvPicPr>
          <p:nvPr/>
        </p:nvPicPr>
        <p:blipFill>
          <a:blip r:embed="rId93" cstate="email">
            <a:extLst>
              <a:ext uri="{28A0092B-C50C-407E-A947-70E740481C1C}">
                <a14:useLocalDpi xmlns:a14="http://schemas.microsoft.com/office/drawing/2010/main" val="0"/>
              </a:ext>
            </a:extLst>
          </a:blip>
          <a:srcRect/>
          <a:stretch>
            <a:fillRect/>
          </a:stretch>
        </p:blipFill>
        <p:spPr bwMode="auto">
          <a:xfrm>
            <a:off x="6997373" y="3399974"/>
            <a:ext cx="838817" cy="321200"/>
          </a:xfrm>
          <a:prstGeom prst="rect">
            <a:avLst/>
          </a:prstGeom>
          <a:noFill/>
          <a:extLst>
            <a:ext uri="{909E8E84-426E-40DD-AFC4-6F175D3DCCD1}">
              <a14:hiddenFill xmlns:a14="http://schemas.microsoft.com/office/drawing/2010/main">
                <a:solidFill>
                  <a:srgbClr val="FFFFFF"/>
                </a:solidFill>
              </a14:hiddenFill>
            </a:ext>
          </a:extLst>
        </p:spPr>
      </p:pic>
      <p:pic>
        <p:nvPicPr>
          <p:cNvPr id="1214" name="Picture 190" descr="Midlands Partnership NHS FT |">
            <a:extLst>
              <a:ext uri="{FF2B5EF4-FFF2-40B4-BE49-F238E27FC236}">
                <a16:creationId xmlns:a16="http://schemas.microsoft.com/office/drawing/2014/main" id="{1F19A173-E6FA-21FE-2E47-13ABE06AB093}"/>
              </a:ext>
            </a:extLst>
          </p:cNvPr>
          <p:cNvPicPr>
            <a:picLocks noChangeAspect="1" noChangeArrowheads="1"/>
          </p:cNvPicPr>
          <p:nvPr/>
        </p:nvPicPr>
        <p:blipFill rotWithShape="1">
          <a:blip r:embed="rId94" cstate="email">
            <a:extLst>
              <a:ext uri="{28A0092B-C50C-407E-A947-70E740481C1C}">
                <a14:useLocalDpi xmlns:a14="http://schemas.microsoft.com/office/drawing/2010/main" val="0"/>
              </a:ext>
            </a:extLst>
          </a:blip>
          <a:srcRect l="6850" t="18244" r="5489" b="14095"/>
          <a:stretch/>
        </p:blipFill>
        <p:spPr bwMode="auto">
          <a:xfrm>
            <a:off x="10608146" y="3169087"/>
            <a:ext cx="1189003" cy="321201"/>
          </a:xfrm>
          <a:prstGeom prst="rect">
            <a:avLst/>
          </a:prstGeom>
          <a:noFill/>
          <a:extLst>
            <a:ext uri="{909E8E84-426E-40DD-AFC4-6F175D3DCCD1}">
              <a14:hiddenFill xmlns:a14="http://schemas.microsoft.com/office/drawing/2010/main">
                <a:solidFill>
                  <a:srgbClr val="FFFFFF"/>
                </a:solidFill>
              </a14:hiddenFill>
            </a:ext>
          </a:extLst>
        </p:spPr>
      </p:pic>
      <p:pic>
        <p:nvPicPr>
          <p:cNvPr id="1216" name="Picture 192" descr="MKUH Jobs – Working at Milton Keynes ...">
            <a:extLst>
              <a:ext uri="{FF2B5EF4-FFF2-40B4-BE49-F238E27FC236}">
                <a16:creationId xmlns:a16="http://schemas.microsoft.com/office/drawing/2014/main" id="{F6A72757-E58A-10D9-D665-8941AA46312C}"/>
              </a:ext>
            </a:extLst>
          </p:cNvPr>
          <p:cNvPicPr>
            <a:picLocks noChangeAspect="1" noChangeArrowheads="1"/>
          </p:cNvPicPr>
          <p:nvPr/>
        </p:nvPicPr>
        <p:blipFill>
          <a:blip r:embed="rId95" cstate="email">
            <a:extLst>
              <a:ext uri="{28A0092B-C50C-407E-A947-70E740481C1C}">
                <a14:useLocalDpi xmlns:a14="http://schemas.microsoft.com/office/drawing/2010/main" val="0"/>
              </a:ext>
            </a:extLst>
          </a:blip>
          <a:srcRect/>
          <a:stretch>
            <a:fillRect/>
          </a:stretch>
        </p:blipFill>
        <p:spPr bwMode="auto">
          <a:xfrm>
            <a:off x="3451503" y="4138371"/>
            <a:ext cx="704882" cy="345833"/>
          </a:xfrm>
          <a:prstGeom prst="rect">
            <a:avLst/>
          </a:prstGeom>
          <a:noFill/>
          <a:extLst>
            <a:ext uri="{909E8E84-426E-40DD-AFC4-6F175D3DCCD1}">
              <a14:hiddenFill xmlns:a14="http://schemas.microsoft.com/office/drawing/2010/main">
                <a:solidFill>
                  <a:srgbClr val="FFFFFF"/>
                </a:solidFill>
              </a14:hiddenFill>
            </a:ext>
          </a:extLst>
        </p:spPr>
      </p:pic>
      <p:pic>
        <p:nvPicPr>
          <p:cNvPr id="1218" name="Picture 194" descr="Jobs with MOORFIELDS EYE HOSPITAL NHS ...">
            <a:extLst>
              <a:ext uri="{FF2B5EF4-FFF2-40B4-BE49-F238E27FC236}">
                <a16:creationId xmlns:a16="http://schemas.microsoft.com/office/drawing/2014/main" id="{F03F451D-18EB-29B7-6ED3-6DE6C8544B3D}"/>
              </a:ext>
            </a:extLst>
          </p:cNvPr>
          <p:cNvPicPr>
            <a:picLocks noChangeAspect="1" noChangeArrowheads="1"/>
          </p:cNvPicPr>
          <p:nvPr/>
        </p:nvPicPr>
        <p:blipFill rotWithShape="1">
          <a:blip r:embed="rId96" cstate="email">
            <a:extLst>
              <a:ext uri="{28A0092B-C50C-407E-A947-70E740481C1C}">
                <a14:useLocalDpi xmlns:a14="http://schemas.microsoft.com/office/drawing/2010/main" val="0"/>
              </a:ext>
            </a:extLst>
          </a:blip>
          <a:srcRect t="31390" b="33748"/>
          <a:stretch/>
        </p:blipFill>
        <p:spPr bwMode="auto">
          <a:xfrm>
            <a:off x="7609760" y="3397719"/>
            <a:ext cx="812314" cy="141593"/>
          </a:xfrm>
          <a:prstGeom prst="rect">
            <a:avLst/>
          </a:prstGeom>
          <a:noFill/>
          <a:extLst>
            <a:ext uri="{909E8E84-426E-40DD-AFC4-6F175D3DCCD1}">
              <a14:hiddenFill xmlns:a14="http://schemas.microsoft.com/office/drawing/2010/main">
                <a:solidFill>
                  <a:srgbClr val="FFFFFF"/>
                </a:solidFill>
              </a14:hiddenFill>
            </a:ext>
          </a:extLst>
        </p:spPr>
      </p:pic>
      <p:pic>
        <p:nvPicPr>
          <p:cNvPr id="1220" name="Picture 196" descr="Newcastle upon Tyne Hospitals NHS ...">
            <a:extLst>
              <a:ext uri="{FF2B5EF4-FFF2-40B4-BE49-F238E27FC236}">
                <a16:creationId xmlns:a16="http://schemas.microsoft.com/office/drawing/2014/main" id="{09EBFC61-168B-E4EA-CC0D-3CADEC9FEFF3}"/>
              </a:ext>
            </a:extLst>
          </p:cNvPr>
          <p:cNvPicPr>
            <a:picLocks noChangeAspect="1" noChangeArrowheads="1"/>
          </p:cNvPicPr>
          <p:nvPr/>
        </p:nvPicPr>
        <p:blipFill rotWithShape="1">
          <a:blip r:embed="rId97" cstate="email">
            <a:extLst>
              <a:ext uri="{28A0092B-C50C-407E-A947-70E740481C1C}">
                <a14:useLocalDpi xmlns:a14="http://schemas.microsoft.com/office/drawing/2010/main" val="0"/>
              </a:ext>
            </a:extLst>
          </a:blip>
          <a:srcRect l="7732" t="18015" r="6519" b="22735"/>
          <a:stretch/>
        </p:blipFill>
        <p:spPr bwMode="auto">
          <a:xfrm>
            <a:off x="5116013" y="3808639"/>
            <a:ext cx="1262270" cy="289230"/>
          </a:xfrm>
          <a:prstGeom prst="rect">
            <a:avLst/>
          </a:prstGeom>
          <a:noFill/>
          <a:extLst>
            <a:ext uri="{909E8E84-426E-40DD-AFC4-6F175D3DCCD1}">
              <a14:hiddenFill xmlns:a14="http://schemas.microsoft.com/office/drawing/2010/main">
                <a:solidFill>
                  <a:srgbClr val="FFFFFF"/>
                </a:solidFill>
              </a14:hiddenFill>
            </a:ext>
          </a:extLst>
        </p:spPr>
      </p:pic>
      <p:pic>
        <p:nvPicPr>
          <p:cNvPr id="1222" name="Picture 198" descr="Newham Health Collaborative">
            <a:extLst>
              <a:ext uri="{FF2B5EF4-FFF2-40B4-BE49-F238E27FC236}">
                <a16:creationId xmlns:a16="http://schemas.microsoft.com/office/drawing/2014/main" id="{1E32697D-B689-75C0-7D03-847790F6CF7C}"/>
              </a:ext>
            </a:extLst>
          </p:cNvPr>
          <p:cNvPicPr>
            <a:picLocks noChangeAspect="1" noChangeArrowheads="1"/>
          </p:cNvPicPr>
          <p:nvPr/>
        </p:nvPicPr>
        <p:blipFill rotWithShape="1">
          <a:blip r:embed="rId98" cstate="email">
            <a:extLst>
              <a:ext uri="{28A0092B-C50C-407E-A947-70E740481C1C}">
                <a14:useLocalDpi xmlns:a14="http://schemas.microsoft.com/office/drawing/2010/main" val="0"/>
              </a:ext>
            </a:extLst>
          </a:blip>
          <a:srcRect r="48615"/>
          <a:stretch/>
        </p:blipFill>
        <p:spPr bwMode="auto">
          <a:xfrm>
            <a:off x="6348052" y="3701531"/>
            <a:ext cx="873856" cy="372004"/>
          </a:xfrm>
          <a:prstGeom prst="rect">
            <a:avLst/>
          </a:prstGeom>
          <a:noFill/>
          <a:extLst>
            <a:ext uri="{909E8E84-426E-40DD-AFC4-6F175D3DCCD1}">
              <a14:hiddenFill xmlns:a14="http://schemas.microsoft.com/office/drawing/2010/main">
                <a:solidFill>
                  <a:srgbClr val="FFFFFF"/>
                </a:solidFill>
              </a14:hiddenFill>
            </a:ext>
          </a:extLst>
        </p:spPr>
      </p:pic>
      <p:pic>
        <p:nvPicPr>
          <p:cNvPr id="1224" name="Picture 200" descr="Employer details | trac.jobs">
            <a:extLst>
              <a:ext uri="{FF2B5EF4-FFF2-40B4-BE49-F238E27FC236}">
                <a16:creationId xmlns:a16="http://schemas.microsoft.com/office/drawing/2014/main" id="{7AD69987-3C64-7F05-7456-68C949C1FA90}"/>
              </a:ext>
            </a:extLst>
          </p:cNvPr>
          <p:cNvPicPr>
            <a:picLocks noChangeAspect="1" noChangeArrowheads="1"/>
          </p:cNvPicPr>
          <p:nvPr/>
        </p:nvPicPr>
        <p:blipFill rotWithShape="1">
          <a:blip r:embed="rId99" cstate="email">
            <a:extLst>
              <a:ext uri="{28A0092B-C50C-407E-A947-70E740481C1C}">
                <a14:useLocalDpi xmlns:a14="http://schemas.microsoft.com/office/drawing/2010/main" val="0"/>
              </a:ext>
            </a:extLst>
          </a:blip>
          <a:srcRect t="18179" b="16400"/>
          <a:stretch/>
        </p:blipFill>
        <p:spPr bwMode="auto">
          <a:xfrm>
            <a:off x="7274541" y="3652205"/>
            <a:ext cx="828252" cy="352792"/>
          </a:xfrm>
          <a:prstGeom prst="rect">
            <a:avLst/>
          </a:prstGeom>
          <a:noFill/>
          <a:extLst>
            <a:ext uri="{909E8E84-426E-40DD-AFC4-6F175D3DCCD1}">
              <a14:hiddenFill xmlns:a14="http://schemas.microsoft.com/office/drawing/2010/main">
                <a:solidFill>
                  <a:srgbClr val="FFFFFF"/>
                </a:solidFill>
              </a14:hiddenFill>
            </a:ext>
          </a:extLst>
        </p:spPr>
      </p:pic>
      <p:pic>
        <p:nvPicPr>
          <p:cNvPr id="1226" name="Picture 202" descr="NHS Ayrshire &amp; Arran | Facebook">
            <a:extLst>
              <a:ext uri="{FF2B5EF4-FFF2-40B4-BE49-F238E27FC236}">
                <a16:creationId xmlns:a16="http://schemas.microsoft.com/office/drawing/2014/main" id="{64AA07E9-0968-75A1-3F8E-8B067CD3140D}"/>
              </a:ext>
            </a:extLst>
          </p:cNvPr>
          <p:cNvPicPr>
            <a:picLocks noChangeAspect="1" noChangeArrowheads="1"/>
          </p:cNvPicPr>
          <p:nvPr/>
        </p:nvPicPr>
        <p:blipFill>
          <a:blip r:embed="rId100" cstate="email">
            <a:extLst>
              <a:ext uri="{28A0092B-C50C-407E-A947-70E740481C1C}">
                <a14:useLocalDpi xmlns:a14="http://schemas.microsoft.com/office/drawing/2010/main" val="0"/>
              </a:ext>
            </a:extLst>
          </a:blip>
          <a:srcRect/>
          <a:stretch>
            <a:fillRect/>
          </a:stretch>
        </p:blipFill>
        <p:spPr bwMode="auto">
          <a:xfrm>
            <a:off x="8092430" y="3582340"/>
            <a:ext cx="589410" cy="589410"/>
          </a:xfrm>
          <a:prstGeom prst="rect">
            <a:avLst/>
          </a:prstGeom>
          <a:noFill/>
          <a:extLst>
            <a:ext uri="{909E8E84-426E-40DD-AFC4-6F175D3DCCD1}">
              <a14:hiddenFill xmlns:a14="http://schemas.microsoft.com/office/drawing/2010/main">
                <a:solidFill>
                  <a:srgbClr val="FFFFFF"/>
                </a:solidFill>
              </a14:hiddenFill>
            </a:ext>
          </a:extLst>
        </p:spPr>
      </p:pic>
      <p:pic>
        <p:nvPicPr>
          <p:cNvPr id="1228" name="Picture 204" descr="Bath and North East Somerset, Swindon ...">
            <a:extLst>
              <a:ext uri="{FF2B5EF4-FFF2-40B4-BE49-F238E27FC236}">
                <a16:creationId xmlns:a16="http://schemas.microsoft.com/office/drawing/2014/main" id="{D06A3C03-0EA8-7AEF-0559-D4AA62616559}"/>
              </a:ext>
            </a:extLst>
          </p:cNvPr>
          <p:cNvPicPr>
            <a:picLocks noChangeAspect="1" noChangeArrowheads="1"/>
          </p:cNvPicPr>
          <p:nvPr/>
        </p:nvPicPr>
        <p:blipFill>
          <a:blip r:embed="rId101" cstate="email">
            <a:extLst>
              <a:ext uri="{28A0092B-C50C-407E-A947-70E740481C1C}">
                <a14:useLocalDpi xmlns:a14="http://schemas.microsoft.com/office/drawing/2010/main" val="0"/>
              </a:ext>
            </a:extLst>
          </a:blip>
          <a:srcRect/>
          <a:stretch>
            <a:fillRect/>
          </a:stretch>
        </p:blipFill>
        <p:spPr bwMode="auto">
          <a:xfrm>
            <a:off x="8706712" y="3627271"/>
            <a:ext cx="1049732" cy="362735"/>
          </a:xfrm>
          <a:prstGeom prst="rect">
            <a:avLst/>
          </a:prstGeom>
          <a:noFill/>
          <a:extLst>
            <a:ext uri="{909E8E84-426E-40DD-AFC4-6F175D3DCCD1}">
              <a14:hiddenFill xmlns:a14="http://schemas.microsoft.com/office/drawing/2010/main">
                <a:solidFill>
                  <a:srgbClr val="FFFFFF"/>
                </a:solidFill>
              </a14:hiddenFill>
            </a:ext>
          </a:extLst>
        </p:spPr>
      </p:pic>
      <p:pic>
        <p:nvPicPr>
          <p:cNvPr id="1230" name="Picture 206" descr="Bedfordshire ICB - Bedfordshire ...">
            <a:extLst>
              <a:ext uri="{FF2B5EF4-FFF2-40B4-BE49-F238E27FC236}">
                <a16:creationId xmlns:a16="http://schemas.microsoft.com/office/drawing/2014/main" id="{D75876B5-A206-D335-0BE5-5E0F195985D5}"/>
              </a:ext>
            </a:extLst>
          </p:cNvPr>
          <p:cNvPicPr>
            <a:picLocks noChangeAspect="1" noChangeArrowheads="1"/>
          </p:cNvPicPr>
          <p:nvPr/>
        </p:nvPicPr>
        <p:blipFill rotWithShape="1">
          <a:blip r:embed="rId102" cstate="email">
            <a:extLst>
              <a:ext uri="{28A0092B-C50C-407E-A947-70E740481C1C}">
                <a14:useLocalDpi xmlns:a14="http://schemas.microsoft.com/office/drawing/2010/main" val="0"/>
              </a:ext>
            </a:extLst>
          </a:blip>
          <a:srcRect/>
          <a:stretch/>
        </p:blipFill>
        <p:spPr bwMode="auto">
          <a:xfrm>
            <a:off x="9773835" y="3507493"/>
            <a:ext cx="974108" cy="497504"/>
          </a:xfrm>
          <a:prstGeom prst="rect">
            <a:avLst/>
          </a:prstGeom>
          <a:noFill/>
          <a:extLst>
            <a:ext uri="{909E8E84-426E-40DD-AFC4-6F175D3DCCD1}">
              <a14:hiddenFill xmlns:a14="http://schemas.microsoft.com/office/drawing/2010/main">
                <a:solidFill>
                  <a:srgbClr val="FFFFFF"/>
                </a:solidFill>
              </a14:hiddenFill>
            </a:ext>
          </a:extLst>
        </p:spPr>
      </p:pic>
      <p:pic>
        <p:nvPicPr>
          <p:cNvPr id="1232" name="Picture 208" descr="Our Integrated Care Partnership (ICP ...">
            <a:extLst>
              <a:ext uri="{FF2B5EF4-FFF2-40B4-BE49-F238E27FC236}">
                <a16:creationId xmlns:a16="http://schemas.microsoft.com/office/drawing/2014/main" id="{A7BF7DA8-D581-7D92-D6FD-99F638532849}"/>
              </a:ext>
            </a:extLst>
          </p:cNvPr>
          <p:cNvPicPr>
            <a:picLocks noChangeAspect="1" noChangeArrowheads="1"/>
          </p:cNvPicPr>
          <p:nvPr/>
        </p:nvPicPr>
        <p:blipFill>
          <a:blip r:embed="rId103" cstate="email">
            <a:extLst>
              <a:ext uri="{28A0092B-C50C-407E-A947-70E740481C1C}">
                <a14:useLocalDpi xmlns:a14="http://schemas.microsoft.com/office/drawing/2010/main" val="0"/>
              </a:ext>
            </a:extLst>
          </a:blip>
          <a:srcRect/>
          <a:stretch>
            <a:fillRect/>
          </a:stretch>
        </p:blipFill>
        <p:spPr bwMode="auto">
          <a:xfrm>
            <a:off x="10829853" y="3504554"/>
            <a:ext cx="870036" cy="209877"/>
          </a:xfrm>
          <a:prstGeom prst="rect">
            <a:avLst/>
          </a:prstGeom>
          <a:noFill/>
          <a:extLst>
            <a:ext uri="{909E8E84-426E-40DD-AFC4-6F175D3DCCD1}">
              <a14:hiddenFill xmlns:a14="http://schemas.microsoft.com/office/drawing/2010/main">
                <a:solidFill>
                  <a:srgbClr val="FFFFFF"/>
                </a:solidFill>
              </a14:hiddenFill>
            </a:ext>
          </a:extLst>
        </p:spPr>
      </p:pic>
      <p:pic>
        <p:nvPicPr>
          <p:cNvPr id="1234" name="Picture 210" descr="Home :: Black Country ICS">
            <a:extLst>
              <a:ext uri="{FF2B5EF4-FFF2-40B4-BE49-F238E27FC236}">
                <a16:creationId xmlns:a16="http://schemas.microsoft.com/office/drawing/2014/main" id="{0CC32C69-342A-3F9F-F4D4-BB2FDFC7F37A}"/>
              </a:ext>
            </a:extLst>
          </p:cNvPr>
          <p:cNvPicPr>
            <a:picLocks noChangeAspect="1" noChangeArrowheads="1"/>
          </p:cNvPicPr>
          <p:nvPr/>
        </p:nvPicPr>
        <p:blipFill rotWithShape="1">
          <a:blip r:embed="rId104" cstate="email">
            <a:extLst>
              <a:ext uri="{28A0092B-C50C-407E-A947-70E740481C1C}">
                <a14:useLocalDpi xmlns:a14="http://schemas.microsoft.com/office/drawing/2010/main" val="0"/>
              </a:ext>
            </a:extLst>
          </a:blip>
          <a:srcRect/>
          <a:stretch/>
        </p:blipFill>
        <p:spPr bwMode="auto">
          <a:xfrm>
            <a:off x="2619364" y="4440660"/>
            <a:ext cx="769919" cy="387468"/>
          </a:xfrm>
          <a:prstGeom prst="rect">
            <a:avLst/>
          </a:prstGeom>
          <a:noFill/>
          <a:extLst>
            <a:ext uri="{909E8E84-426E-40DD-AFC4-6F175D3DCCD1}">
              <a14:hiddenFill xmlns:a14="http://schemas.microsoft.com/office/drawing/2010/main">
                <a:solidFill>
                  <a:srgbClr val="FFFFFF"/>
                </a:solidFill>
              </a14:hiddenFill>
            </a:ext>
          </a:extLst>
        </p:spPr>
      </p:pic>
      <p:pic>
        <p:nvPicPr>
          <p:cNvPr id="1236" name="Picture 212" descr="Home - NHS Blood and Transplant">
            <a:extLst>
              <a:ext uri="{FF2B5EF4-FFF2-40B4-BE49-F238E27FC236}">
                <a16:creationId xmlns:a16="http://schemas.microsoft.com/office/drawing/2014/main" id="{27A4A192-E825-8B7D-9DEE-D5D3BAE75D5F}"/>
              </a:ext>
            </a:extLst>
          </p:cNvPr>
          <p:cNvPicPr>
            <a:picLocks noChangeAspect="1" noChangeArrowheads="1"/>
          </p:cNvPicPr>
          <p:nvPr/>
        </p:nvPicPr>
        <p:blipFill>
          <a:blip r:embed="rId105" cstate="email">
            <a:extLst>
              <a:ext uri="{28A0092B-C50C-407E-A947-70E740481C1C}">
                <a14:useLocalDpi xmlns:a14="http://schemas.microsoft.com/office/drawing/2010/main" val="0"/>
              </a:ext>
            </a:extLst>
          </a:blip>
          <a:srcRect/>
          <a:stretch>
            <a:fillRect/>
          </a:stretch>
        </p:blipFill>
        <p:spPr bwMode="auto">
          <a:xfrm>
            <a:off x="11083346" y="3742998"/>
            <a:ext cx="896271" cy="252740"/>
          </a:xfrm>
          <a:prstGeom prst="rect">
            <a:avLst/>
          </a:prstGeom>
          <a:noFill/>
          <a:extLst>
            <a:ext uri="{909E8E84-426E-40DD-AFC4-6F175D3DCCD1}">
              <a14:hiddenFill xmlns:a14="http://schemas.microsoft.com/office/drawing/2010/main">
                <a:solidFill>
                  <a:srgbClr val="FFFFFF"/>
                </a:solidFill>
              </a14:hiddenFill>
            </a:ext>
          </a:extLst>
        </p:spPr>
      </p:pic>
      <p:pic>
        <p:nvPicPr>
          <p:cNvPr id="1238" name="Picture 214" descr="NHS Borders">
            <a:extLst>
              <a:ext uri="{FF2B5EF4-FFF2-40B4-BE49-F238E27FC236}">
                <a16:creationId xmlns:a16="http://schemas.microsoft.com/office/drawing/2014/main" id="{6BD9340A-B00E-EB8F-16C0-9EB7819B3E40}"/>
              </a:ext>
            </a:extLst>
          </p:cNvPr>
          <p:cNvPicPr>
            <a:picLocks noChangeAspect="1" noChangeArrowheads="1"/>
          </p:cNvPicPr>
          <p:nvPr/>
        </p:nvPicPr>
        <p:blipFill>
          <a:blip r:embed="rId106" cstate="email">
            <a:extLst>
              <a:ext uri="{28A0092B-C50C-407E-A947-70E740481C1C}">
                <a14:useLocalDpi xmlns:a14="http://schemas.microsoft.com/office/drawing/2010/main" val="0"/>
              </a:ext>
            </a:extLst>
          </a:blip>
          <a:srcRect/>
          <a:stretch>
            <a:fillRect/>
          </a:stretch>
        </p:blipFill>
        <p:spPr bwMode="auto">
          <a:xfrm>
            <a:off x="1824675" y="4619118"/>
            <a:ext cx="438799" cy="438799"/>
          </a:xfrm>
          <a:prstGeom prst="rect">
            <a:avLst/>
          </a:prstGeom>
          <a:noFill/>
          <a:extLst>
            <a:ext uri="{909E8E84-426E-40DD-AFC4-6F175D3DCCD1}">
              <a14:hiddenFill xmlns:a14="http://schemas.microsoft.com/office/drawing/2010/main">
                <a:solidFill>
                  <a:srgbClr val="FFFFFF"/>
                </a:solidFill>
              </a14:hiddenFill>
            </a:ext>
          </a:extLst>
        </p:spPr>
      </p:pic>
      <p:pic>
        <p:nvPicPr>
          <p:cNvPr id="1240" name="Picture 216" descr="Homepage - NHS BNSSG ICB">
            <a:extLst>
              <a:ext uri="{FF2B5EF4-FFF2-40B4-BE49-F238E27FC236}">
                <a16:creationId xmlns:a16="http://schemas.microsoft.com/office/drawing/2014/main" id="{602F0356-67AC-B4E4-BC25-2F467E941527}"/>
              </a:ext>
            </a:extLst>
          </p:cNvPr>
          <p:cNvPicPr>
            <a:picLocks noChangeAspect="1" noChangeArrowheads="1"/>
          </p:cNvPicPr>
          <p:nvPr/>
        </p:nvPicPr>
        <p:blipFill>
          <a:blip r:embed="rId107" cstate="email">
            <a:extLst>
              <a:ext uri="{28A0092B-C50C-407E-A947-70E740481C1C}">
                <a14:useLocalDpi xmlns:a14="http://schemas.microsoft.com/office/drawing/2010/main" val="0"/>
              </a:ext>
            </a:extLst>
          </a:blip>
          <a:srcRect/>
          <a:stretch>
            <a:fillRect/>
          </a:stretch>
        </p:blipFill>
        <p:spPr bwMode="auto">
          <a:xfrm>
            <a:off x="5091920" y="4076700"/>
            <a:ext cx="858308" cy="314636"/>
          </a:xfrm>
          <a:prstGeom prst="rect">
            <a:avLst/>
          </a:prstGeom>
          <a:noFill/>
          <a:extLst>
            <a:ext uri="{909E8E84-426E-40DD-AFC4-6F175D3DCCD1}">
              <a14:hiddenFill xmlns:a14="http://schemas.microsoft.com/office/drawing/2010/main">
                <a:solidFill>
                  <a:srgbClr val="FFFFFF"/>
                </a:solidFill>
              </a14:hiddenFill>
            </a:ext>
          </a:extLst>
        </p:spPr>
      </p:pic>
      <p:pic>
        <p:nvPicPr>
          <p:cNvPr id="1242" name="Picture 218" descr="NHS Buckinghamshire Oxfordshire and ...">
            <a:extLst>
              <a:ext uri="{FF2B5EF4-FFF2-40B4-BE49-F238E27FC236}">
                <a16:creationId xmlns:a16="http://schemas.microsoft.com/office/drawing/2014/main" id="{B7998856-CFC7-2093-4A85-83B0A3E9122F}"/>
              </a:ext>
            </a:extLst>
          </p:cNvPr>
          <p:cNvPicPr>
            <a:picLocks noChangeAspect="1" noChangeArrowheads="1"/>
          </p:cNvPicPr>
          <p:nvPr/>
        </p:nvPicPr>
        <p:blipFill>
          <a:blip r:embed="rId108" cstate="email">
            <a:extLst>
              <a:ext uri="{28A0092B-C50C-407E-A947-70E740481C1C}">
                <a14:useLocalDpi xmlns:a14="http://schemas.microsoft.com/office/drawing/2010/main" val="0"/>
              </a:ext>
            </a:extLst>
          </a:blip>
          <a:srcRect/>
          <a:stretch>
            <a:fillRect/>
          </a:stretch>
        </p:blipFill>
        <p:spPr bwMode="auto">
          <a:xfrm>
            <a:off x="829732" y="4743616"/>
            <a:ext cx="858309" cy="324511"/>
          </a:xfrm>
          <a:prstGeom prst="rect">
            <a:avLst/>
          </a:prstGeom>
          <a:noFill/>
          <a:extLst>
            <a:ext uri="{909E8E84-426E-40DD-AFC4-6F175D3DCCD1}">
              <a14:hiddenFill xmlns:a14="http://schemas.microsoft.com/office/drawing/2010/main">
                <a:solidFill>
                  <a:srgbClr val="FFFFFF"/>
                </a:solidFill>
              </a14:hiddenFill>
            </a:ext>
          </a:extLst>
        </p:spPr>
      </p:pic>
      <p:pic>
        <p:nvPicPr>
          <p:cNvPr id="1244" name="Picture 220" descr="Cambridgeshire and Peterborough ICB ...">
            <a:extLst>
              <a:ext uri="{FF2B5EF4-FFF2-40B4-BE49-F238E27FC236}">
                <a16:creationId xmlns:a16="http://schemas.microsoft.com/office/drawing/2014/main" id="{F4FB7040-7187-2BE4-4884-3A972A99CA3C}"/>
              </a:ext>
            </a:extLst>
          </p:cNvPr>
          <p:cNvPicPr>
            <a:picLocks noChangeAspect="1" noChangeArrowheads="1"/>
          </p:cNvPicPr>
          <p:nvPr/>
        </p:nvPicPr>
        <p:blipFill rotWithShape="1">
          <a:blip r:embed="rId109" cstate="email">
            <a:extLst>
              <a:ext uri="{28A0092B-C50C-407E-A947-70E740481C1C}">
                <a14:useLocalDpi xmlns:a14="http://schemas.microsoft.com/office/drawing/2010/main" val="0"/>
              </a:ext>
            </a:extLst>
          </a:blip>
          <a:srcRect l="10579" t="17203" r="9006" b="27577"/>
          <a:stretch/>
        </p:blipFill>
        <p:spPr bwMode="auto">
          <a:xfrm>
            <a:off x="3389283" y="4486263"/>
            <a:ext cx="1059531" cy="472003"/>
          </a:xfrm>
          <a:prstGeom prst="rect">
            <a:avLst/>
          </a:prstGeom>
          <a:noFill/>
          <a:extLst>
            <a:ext uri="{909E8E84-426E-40DD-AFC4-6F175D3DCCD1}">
              <a14:hiddenFill xmlns:a14="http://schemas.microsoft.com/office/drawing/2010/main">
                <a:solidFill>
                  <a:srgbClr val="FFFFFF"/>
                </a:solidFill>
              </a14:hiddenFill>
            </a:ext>
          </a:extLst>
        </p:spPr>
      </p:pic>
      <p:pic>
        <p:nvPicPr>
          <p:cNvPr id="1246" name="Picture 222" descr="Geen Plan">
            <a:extLst>
              <a:ext uri="{FF2B5EF4-FFF2-40B4-BE49-F238E27FC236}">
                <a16:creationId xmlns:a16="http://schemas.microsoft.com/office/drawing/2014/main" id="{08C45485-67DB-9874-B87C-7739F7B2317A}"/>
              </a:ext>
            </a:extLst>
          </p:cNvPr>
          <p:cNvPicPr>
            <a:picLocks noChangeAspect="1" noChangeArrowheads="1"/>
          </p:cNvPicPr>
          <p:nvPr/>
        </p:nvPicPr>
        <p:blipFill>
          <a:blip r:embed="rId110" cstate="email">
            <a:extLst>
              <a:ext uri="{28A0092B-C50C-407E-A947-70E740481C1C}">
                <a14:useLocalDpi xmlns:a14="http://schemas.microsoft.com/office/drawing/2010/main" val="0"/>
              </a:ext>
            </a:extLst>
          </a:blip>
          <a:srcRect/>
          <a:stretch>
            <a:fillRect/>
          </a:stretch>
        </p:blipFill>
        <p:spPr bwMode="auto">
          <a:xfrm>
            <a:off x="5984158" y="4110051"/>
            <a:ext cx="887898" cy="214186"/>
          </a:xfrm>
          <a:prstGeom prst="rect">
            <a:avLst/>
          </a:prstGeom>
          <a:noFill/>
          <a:extLst>
            <a:ext uri="{909E8E84-426E-40DD-AFC4-6F175D3DCCD1}">
              <a14:hiddenFill xmlns:a14="http://schemas.microsoft.com/office/drawing/2010/main">
                <a:solidFill>
                  <a:srgbClr val="FFFFFF"/>
                </a:solidFill>
              </a14:hiddenFill>
            </a:ext>
          </a:extLst>
        </p:spPr>
      </p:pic>
      <p:pic>
        <p:nvPicPr>
          <p:cNvPr id="1248" name="Picture 224" descr="Home - NHS Cornwall and Isles of Scilly">
            <a:extLst>
              <a:ext uri="{FF2B5EF4-FFF2-40B4-BE49-F238E27FC236}">
                <a16:creationId xmlns:a16="http://schemas.microsoft.com/office/drawing/2014/main" id="{7B305D39-08EE-A2E2-78C1-E6915CAC77B9}"/>
              </a:ext>
            </a:extLst>
          </p:cNvPr>
          <p:cNvPicPr>
            <a:picLocks noChangeAspect="1" noChangeArrowheads="1"/>
          </p:cNvPicPr>
          <p:nvPr/>
        </p:nvPicPr>
        <p:blipFill>
          <a:blip r:embed="rId111" cstate="email">
            <a:extLst>
              <a:ext uri="{28A0092B-C50C-407E-A947-70E740481C1C}">
                <a14:useLocalDpi xmlns:a14="http://schemas.microsoft.com/office/drawing/2010/main" val="0"/>
              </a:ext>
            </a:extLst>
          </a:blip>
          <a:srcRect/>
          <a:stretch>
            <a:fillRect/>
          </a:stretch>
        </p:blipFill>
        <p:spPr bwMode="auto">
          <a:xfrm>
            <a:off x="4448814" y="4406797"/>
            <a:ext cx="720611" cy="436734"/>
          </a:xfrm>
          <a:prstGeom prst="rect">
            <a:avLst/>
          </a:prstGeom>
          <a:noFill/>
          <a:extLst>
            <a:ext uri="{909E8E84-426E-40DD-AFC4-6F175D3DCCD1}">
              <a14:hiddenFill xmlns:a14="http://schemas.microsoft.com/office/drawing/2010/main">
                <a:solidFill>
                  <a:srgbClr val="FFFFFF"/>
                </a:solidFill>
              </a14:hiddenFill>
            </a:ext>
          </a:extLst>
        </p:spPr>
      </p:pic>
      <p:pic>
        <p:nvPicPr>
          <p:cNvPr id="1250" name="Picture 226" descr="Integrated Care Board - Happy Healthy Lives">
            <a:extLst>
              <a:ext uri="{FF2B5EF4-FFF2-40B4-BE49-F238E27FC236}">
                <a16:creationId xmlns:a16="http://schemas.microsoft.com/office/drawing/2014/main" id="{73D70EC0-628A-2DA0-19E3-45620C47AE25}"/>
              </a:ext>
            </a:extLst>
          </p:cNvPr>
          <p:cNvPicPr>
            <a:picLocks noChangeAspect="1" noChangeArrowheads="1"/>
          </p:cNvPicPr>
          <p:nvPr/>
        </p:nvPicPr>
        <p:blipFill>
          <a:blip r:embed="rId112" cstate="email">
            <a:extLst>
              <a:ext uri="{28A0092B-C50C-407E-A947-70E740481C1C}">
                <a14:useLocalDpi xmlns:a14="http://schemas.microsoft.com/office/drawing/2010/main" val="0"/>
              </a:ext>
            </a:extLst>
          </a:blip>
          <a:srcRect/>
          <a:stretch>
            <a:fillRect/>
          </a:stretch>
        </p:blipFill>
        <p:spPr bwMode="auto">
          <a:xfrm>
            <a:off x="6944955" y="4055600"/>
            <a:ext cx="817711" cy="442368"/>
          </a:xfrm>
          <a:prstGeom prst="rect">
            <a:avLst/>
          </a:prstGeom>
          <a:noFill/>
          <a:extLst>
            <a:ext uri="{909E8E84-426E-40DD-AFC4-6F175D3DCCD1}">
              <a14:hiddenFill xmlns:a14="http://schemas.microsoft.com/office/drawing/2010/main">
                <a:solidFill>
                  <a:srgbClr val="FFFFFF"/>
                </a:solidFill>
              </a14:hiddenFill>
            </a:ext>
          </a:extLst>
        </p:spPr>
      </p:pic>
      <p:pic>
        <p:nvPicPr>
          <p:cNvPr id="1252" name="Picture 228" descr="Integrated Care Board » Joined Up Care ...">
            <a:extLst>
              <a:ext uri="{FF2B5EF4-FFF2-40B4-BE49-F238E27FC236}">
                <a16:creationId xmlns:a16="http://schemas.microsoft.com/office/drawing/2014/main" id="{C7BFB85C-4609-9453-3459-CEC5908E659F}"/>
              </a:ext>
            </a:extLst>
          </p:cNvPr>
          <p:cNvPicPr>
            <a:picLocks noChangeAspect="1" noChangeArrowheads="1"/>
          </p:cNvPicPr>
          <p:nvPr/>
        </p:nvPicPr>
        <p:blipFill>
          <a:blip r:embed="rId113" cstate="email">
            <a:extLst>
              <a:ext uri="{28A0092B-C50C-407E-A947-70E740481C1C}">
                <a14:useLocalDpi xmlns:a14="http://schemas.microsoft.com/office/drawing/2010/main" val="0"/>
              </a:ext>
            </a:extLst>
          </a:blip>
          <a:srcRect/>
          <a:stretch>
            <a:fillRect/>
          </a:stretch>
        </p:blipFill>
        <p:spPr bwMode="auto">
          <a:xfrm>
            <a:off x="8624812" y="4042184"/>
            <a:ext cx="669721" cy="232542"/>
          </a:xfrm>
          <a:prstGeom prst="rect">
            <a:avLst/>
          </a:prstGeom>
          <a:noFill/>
          <a:extLst>
            <a:ext uri="{909E8E84-426E-40DD-AFC4-6F175D3DCCD1}">
              <a14:hiddenFill xmlns:a14="http://schemas.microsoft.com/office/drawing/2010/main">
                <a:solidFill>
                  <a:srgbClr val="FFFFFF"/>
                </a:solidFill>
              </a14:hiddenFill>
            </a:ext>
          </a:extLst>
        </p:spPr>
      </p:pic>
      <p:pic>
        <p:nvPicPr>
          <p:cNvPr id="1254" name="Picture 230" descr="NHS Devon Integrated Care Board – Delt ...">
            <a:extLst>
              <a:ext uri="{FF2B5EF4-FFF2-40B4-BE49-F238E27FC236}">
                <a16:creationId xmlns:a16="http://schemas.microsoft.com/office/drawing/2014/main" id="{2155F2EA-B6C8-8101-0AD0-B6C1227B9F59}"/>
              </a:ext>
            </a:extLst>
          </p:cNvPr>
          <p:cNvPicPr>
            <a:picLocks noChangeAspect="1" noChangeArrowheads="1"/>
          </p:cNvPicPr>
          <p:nvPr/>
        </p:nvPicPr>
        <p:blipFill rotWithShape="1">
          <a:blip r:embed="rId114" cstate="email">
            <a:extLst>
              <a:ext uri="{28A0092B-C50C-407E-A947-70E740481C1C}">
                <a14:useLocalDpi xmlns:a14="http://schemas.microsoft.com/office/drawing/2010/main" val="0"/>
              </a:ext>
            </a:extLst>
          </a:blip>
          <a:srcRect l="12405" t="22970" r="11763" b="23123"/>
          <a:stretch/>
        </p:blipFill>
        <p:spPr bwMode="auto">
          <a:xfrm>
            <a:off x="9325729" y="3967015"/>
            <a:ext cx="644325" cy="458033"/>
          </a:xfrm>
          <a:prstGeom prst="rect">
            <a:avLst/>
          </a:prstGeom>
          <a:noFill/>
          <a:extLst>
            <a:ext uri="{909E8E84-426E-40DD-AFC4-6F175D3DCCD1}">
              <a14:hiddenFill xmlns:a14="http://schemas.microsoft.com/office/drawing/2010/main">
                <a:solidFill>
                  <a:srgbClr val="FFFFFF"/>
                </a:solidFill>
              </a14:hiddenFill>
            </a:ext>
          </a:extLst>
        </p:spPr>
      </p:pic>
      <p:pic>
        <p:nvPicPr>
          <p:cNvPr id="1256" name="Picture 232" descr="Prescribing Quality Scheme – Financial ...">
            <a:extLst>
              <a:ext uri="{FF2B5EF4-FFF2-40B4-BE49-F238E27FC236}">
                <a16:creationId xmlns:a16="http://schemas.microsoft.com/office/drawing/2014/main" id="{C06D66E8-376F-D845-D7E0-B0B43185AC30}"/>
              </a:ext>
            </a:extLst>
          </p:cNvPr>
          <p:cNvPicPr>
            <a:picLocks noChangeAspect="1" noChangeArrowheads="1"/>
          </p:cNvPicPr>
          <p:nvPr/>
        </p:nvPicPr>
        <p:blipFill>
          <a:blip r:embed="rId115" cstate="email">
            <a:extLst>
              <a:ext uri="{28A0092B-C50C-407E-A947-70E740481C1C}">
                <a14:useLocalDpi xmlns:a14="http://schemas.microsoft.com/office/drawing/2010/main" val="0"/>
              </a:ext>
            </a:extLst>
          </a:blip>
          <a:srcRect/>
          <a:stretch>
            <a:fillRect/>
          </a:stretch>
        </p:blipFill>
        <p:spPr bwMode="auto">
          <a:xfrm>
            <a:off x="70148" y="5090575"/>
            <a:ext cx="419408" cy="305024"/>
          </a:xfrm>
          <a:prstGeom prst="rect">
            <a:avLst/>
          </a:prstGeom>
          <a:noFill/>
          <a:extLst>
            <a:ext uri="{909E8E84-426E-40DD-AFC4-6F175D3DCCD1}">
              <a14:hiddenFill xmlns:a14="http://schemas.microsoft.com/office/drawing/2010/main">
                <a:solidFill>
                  <a:srgbClr val="FFFFFF"/>
                </a:solidFill>
              </a14:hiddenFill>
            </a:ext>
          </a:extLst>
        </p:spPr>
      </p:pic>
      <p:pic>
        <p:nvPicPr>
          <p:cNvPr id="1258" name="Picture 234" descr="NHS Dumfries &amp; Galloway – NHS Dumfries ...">
            <a:extLst>
              <a:ext uri="{FF2B5EF4-FFF2-40B4-BE49-F238E27FC236}">
                <a16:creationId xmlns:a16="http://schemas.microsoft.com/office/drawing/2014/main" id="{1F3B3BAA-97FF-21E9-55A9-6450C229C8A7}"/>
              </a:ext>
            </a:extLst>
          </p:cNvPr>
          <p:cNvPicPr>
            <a:picLocks noChangeAspect="1" noChangeArrowheads="1"/>
          </p:cNvPicPr>
          <p:nvPr/>
        </p:nvPicPr>
        <p:blipFill>
          <a:blip r:embed="rId116" cstate="email">
            <a:extLst>
              <a:ext uri="{28A0092B-C50C-407E-A947-70E740481C1C}">
                <a14:useLocalDpi xmlns:a14="http://schemas.microsoft.com/office/drawing/2010/main" val="0"/>
              </a:ext>
            </a:extLst>
          </a:blip>
          <a:srcRect/>
          <a:stretch>
            <a:fillRect/>
          </a:stretch>
        </p:blipFill>
        <p:spPr bwMode="auto">
          <a:xfrm>
            <a:off x="9945895" y="4047408"/>
            <a:ext cx="605341" cy="605341"/>
          </a:xfrm>
          <a:prstGeom prst="rect">
            <a:avLst/>
          </a:prstGeom>
          <a:noFill/>
          <a:extLst>
            <a:ext uri="{909E8E84-426E-40DD-AFC4-6F175D3DCCD1}">
              <a14:hiddenFill xmlns:a14="http://schemas.microsoft.com/office/drawing/2010/main">
                <a:solidFill>
                  <a:srgbClr val="FFFFFF"/>
                </a:solidFill>
              </a14:hiddenFill>
            </a:ext>
          </a:extLst>
        </p:spPr>
      </p:pic>
      <p:pic>
        <p:nvPicPr>
          <p:cNvPr id="1260" name="Picture 236" descr="NHS England - Wikipedia">
            <a:extLst>
              <a:ext uri="{FF2B5EF4-FFF2-40B4-BE49-F238E27FC236}">
                <a16:creationId xmlns:a16="http://schemas.microsoft.com/office/drawing/2014/main" id="{32B74545-5913-44F7-A9AB-446A651B7C1E}"/>
              </a:ext>
            </a:extLst>
          </p:cNvPr>
          <p:cNvPicPr>
            <a:picLocks noChangeAspect="1" noChangeArrowheads="1"/>
          </p:cNvPicPr>
          <p:nvPr/>
        </p:nvPicPr>
        <p:blipFill>
          <a:blip r:embed="rId117" cstate="email">
            <a:extLst>
              <a:ext uri="{28A0092B-C50C-407E-A947-70E740481C1C}">
                <a14:useLocalDpi xmlns:a14="http://schemas.microsoft.com/office/drawing/2010/main" val="0"/>
              </a:ext>
            </a:extLst>
          </a:blip>
          <a:srcRect/>
          <a:stretch>
            <a:fillRect/>
          </a:stretch>
        </p:blipFill>
        <p:spPr bwMode="auto">
          <a:xfrm>
            <a:off x="207056" y="842942"/>
            <a:ext cx="631479" cy="492255"/>
          </a:xfrm>
          <a:prstGeom prst="rect">
            <a:avLst/>
          </a:prstGeom>
          <a:noFill/>
          <a:extLst>
            <a:ext uri="{909E8E84-426E-40DD-AFC4-6F175D3DCCD1}">
              <a14:hiddenFill xmlns:a14="http://schemas.microsoft.com/office/drawing/2010/main">
                <a:solidFill>
                  <a:srgbClr val="FFFFFF"/>
                </a:solidFill>
              </a14:hiddenFill>
            </a:ext>
          </a:extLst>
        </p:spPr>
      </p:pic>
      <p:pic>
        <p:nvPicPr>
          <p:cNvPr id="1262" name="Picture 238" descr="NHS Fife - YouTube">
            <a:extLst>
              <a:ext uri="{FF2B5EF4-FFF2-40B4-BE49-F238E27FC236}">
                <a16:creationId xmlns:a16="http://schemas.microsoft.com/office/drawing/2014/main" id="{6B16C7A2-8A83-C17D-2BB8-CEC5A9F86656}"/>
              </a:ext>
            </a:extLst>
          </p:cNvPr>
          <p:cNvPicPr>
            <a:picLocks noChangeAspect="1" noChangeArrowheads="1"/>
          </p:cNvPicPr>
          <p:nvPr/>
        </p:nvPicPr>
        <p:blipFill rotWithShape="1">
          <a:blip r:embed="rId118" cstate="email">
            <a:extLst>
              <a:ext uri="{28A0092B-C50C-407E-A947-70E740481C1C}">
                <a14:useLocalDpi xmlns:a14="http://schemas.microsoft.com/office/drawing/2010/main" val="0"/>
              </a:ext>
            </a:extLst>
          </a:blip>
          <a:srcRect/>
          <a:stretch/>
        </p:blipFill>
        <p:spPr bwMode="auto">
          <a:xfrm>
            <a:off x="5204890" y="4477410"/>
            <a:ext cx="558461" cy="384343"/>
          </a:xfrm>
          <a:prstGeom prst="rect">
            <a:avLst/>
          </a:prstGeom>
          <a:noFill/>
          <a:extLst>
            <a:ext uri="{909E8E84-426E-40DD-AFC4-6F175D3DCCD1}">
              <a14:hiddenFill xmlns:a14="http://schemas.microsoft.com/office/drawing/2010/main">
                <a:solidFill>
                  <a:srgbClr val="FFFFFF"/>
                </a:solidFill>
              </a14:hiddenFill>
            </a:ext>
          </a:extLst>
        </p:spPr>
      </p:pic>
      <p:pic>
        <p:nvPicPr>
          <p:cNvPr id="1264" name="Picture 240" descr="NHS Forth Valley">
            <a:extLst>
              <a:ext uri="{FF2B5EF4-FFF2-40B4-BE49-F238E27FC236}">
                <a16:creationId xmlns:a16="http://schemas.microsoft.com/office/drawing/2014/main" id="{D5C88DB0-CB78-C476-9463-A0CC0F45E2DE}"/>
              </a:ext>
            </a:extLst>
          </p:cNvPr>
          <p:cNvPicPr>
            <a:picLocks noChangeAspect="1" noChangeArrowheads="1"/>
          </p:cNvPicPr>
          <p:nvPr/>
        </p:nvPicPr>
        <p:blipFill rotWithShape="1">
          <a:blip r:embed="rId119" cstate="email">
            <a:extLst>
              <a:ext uri="{28A0092B-C50C-407E-A947-70E740481C1C}">
                <a14:useLocalDpi xmlns:a14="http://schemas.microsoft.com/office/drawing/2010/main" val="0"/>
              </a:ext>
            </a:extLst>
          </a:blip>
          <a:srcRect l="12012" t="17853" r="9611" b="13570"/>
          <a:stretch/>
        </p:blipFill>
        <p:spPr bwMode="auto">
          <a:xfrm>
            <a:off x="7711983" y="4206311"/>
            <a:ext cx="682548" cy="517902"/>
          </a:xfrm>
          <a:prstGeom prst="rect">
            <a:avLst/>
          </a:prstGeom>
          <a:noFill/>
          <a:extLst>
            <a:ext uri="{909E8E84-426E-40DD-AFC4-6F175D3DCCD1}">
              <a14:hiddenFill xmlns:a14="http://schemas.microsoft.com/office/drawing/2010/main">
                <a:solidFill>
                  <a:srgbClr val="FFFFFF"/>
                </a:solidFill>
              </a14:hiddenFill>
            </a:ext>
          </a:extLst>
        </p:spPr>
      </p:pic>
      <p:pic>
        <p:nvPicPr>
          <p:cNvPr id="1266" name="Picture 242" descr="NHS Gloucestershire ICB">
            <a:extLst>
              <a:ext uri="{FF2B5EF4-FFF2-40B4-BE49-F238E27FC236}">
                <a16:creationId xmlns:a16="http://schemas.microsoft.com/office/drawing/2014/main" id="{70FE5454-ACB6-8B25-C429-2A845C6ECC85}"/>
              </a:ext>
            </a:extLst>
          </p:cNvPr>
          <p:cNvPicPr>
            <a:picLocks noChangeAspect="1" noChangeArrowheads="1"/>
          </p:cNvPicPr>
          <p:nvPr/>
        </p:nvPicPr>
        <p:blipFill>
          <a:blip r:embed="rId120" cstate="email">
            <a:extLst>
              <a:ext uri="{28A0092B-C50C-407E-A947-70E740481C1C}">
                <a14:useLocalDpi xmlns:a14="http://schemas.microsoft.com/office/drawing/2010/main" val="0"/>
              </a:ext>
            </a:extLst>
          </a:blip>
          <a:srcRect/>
          <a:stretch>
            <a:fillRect/>
          </a:stretch>
        </p:blipFill>
        <p:spPr bwMode="auto">
          <a:xfrm>
            <a:off x="6061198" y="4372200"/>
            <a:ext cx="889327" cy="316941"/>
          </a:xfrm>
          <a:prstGeom prst="rect">
            <a:avLst/>
          </a:prstGeom>
          <a:noFill/>
          <a:extLst>
            <a:ext uri="{909E8E84-426E-40DD-AFC4-6F175D3DCCD1}">
              <a14:hiddenFill xmlns:a14="http://schemas.microsoft.com/office/drawing/2010/main">
                <a:solidFill>
                  <a:srgbClr val="FFFFFF"/>
                </a:solidFill>
              </a14:hiddenFill>
            </a:ext>
          </a:extLst>
        </p:spPr>
      </p:pic>
      <p:pic>
        <p:nvPicPr>
          <p:cNvPr id="1268" name="Picture 244" descr="Employer details | trac.jobs">
            <a:extLst>
              <a:ext uri="{FF2B5EF4-FFF2-40B4-BE49-F238E27FC236}">
                <a16:creationId xmlns:a16="http://schemas.microsoft.com/office/drawing/2014/main" id="{EC5A1510-B7AC-A97E-95DC-4D832101FCF9}"/>
              </a:ext>
            </a:extLst>
          </p:cNvPr>
          <p:cNvPicPr>
            <a:picLocks noChangeAspect="1" noChangeArrowheads="1"/>
          </p:cNvPicPr>
          <p:nvPr/>
        </p:nvPicPr>
        <p:blipFill rotWithShape="1">
          <a:blip r:embed="rId121" cstate="email">
            <a:extLst>
              <a:ext uri="{28A0092B-C50C-407E-A947-70E740481C1C}">
                <a14:useLocalDpi xmlns:a14="http://schemas.microsoft.com/office/drawing/2010/main" val="0"/>
              </a:ext>
            </a:extLst>
          </a:blip>
          <a:srcRect l="13994" r="16178"/>
          <a:stretch/>
        </p:blipFill>
        <p:spPr bwMode="auto">
          <a:xfrm>
            <a:off x="11452590" y="4054971"/>
            <a:ext cx="659190" cy="472004"/>
          </a:xfrm>
          <a:prstGeom prst="rect">
            <a:avLst/>
          </a:prstGeom>
          <a:noFill/>
          <a:extLst>
            <a:ext uri="{909E8E84-426E-40DD-AFC4-6F175D3DCCD1}">
              <a14:hiddenFill xmlns:a14="http://schemas.microsoft.com/office/drawing/2010/main">
                <a:solidFill>
                  <a:srgbClr val="FFFFFF"/>
                </a:solidFill>
              </a14:hiddenFill>
            </a:ext>
          </a:extLst>
        </p:spPr>
      </p:pic>
      <p:pic>
        <p:nvPicPr>
          <p:cNvPr id="1270" name="Picture 246" descr="NHS Greater Glasgow and Clyde (@NHSGGC) / X">
            <a:extLst>
              <a:ext uri="{FF2B5EF4-FFF2-40B4-BE49-F238E27FC236}">
                <a16:creationId xmlns:a16="http://schemas.microsoft.com/office/drawing/2014/main" id="{2FD1B569-A7A7-B83A-B7FE-22888D85F9EC}"/>
              </a:ext>
            </a:extLst>
          </p:cNvPr>
          <p:cNvPicPr>
            <a:picLocks noChangeAspect="1" noChangeArrowheads="1"/>
          </p:cNvPicPr>
          <p:nvPr/>
        </p:nvPicPr>
        <p:blipFill rotWithShape="1">
          <a:blip r:embed="rId122" cstate="email">
            <a:extLst>
              <a:ext uri="{28A0092B-C50C-407E-A947-70E740481C1C}">
                <a14:useLocalDpi xmlns:a14="http://schemas.microsoft.com/office/drawing/2010/main" val="0"/>
              </a:ext>
            </a:extLst>
          </a:blip>
          <a:srcRect/>
          <a:stretch/>
        </p:blipFill>
        <p:spPr bwMode="auto">
          <a:xfrm>
            <a:off x="3108100" y="4852603"/>
            <a:ext cx="502616" cy="370258"/>
          </a:xfrm>
          <a:prstGeom prst="rect">
            <a:avLst/>
          </a:prstGeom>
          <a:noFill/>
          <a:extLst>
            <a:ext uri="{909E8E84-426E-40DD-AFC4-6F175D3DCCD1}">
              <a14:hiddenFill xmlns:a14="http://schemas.microsoft.com/office/drawing/2010/main">
                <a:solidFill>
                  <a:srgbClr val="FFFFFF"/>
                </a:solidFill>
              </a14:hiddenFill>
            </a:ext>
          </a:extLst>
        </p:spPr>
      </p:pic>
      <p:pic>
        <p:nvPicPr>
          <p:cNvPr id="1272" name="Picture 248" descr="NHS GM Board | Greater Manchester ...">
            <a:extLst>
              <a:ext uri="{FF2B5EF4-FFF2-40B4-BE49-F238E27FC236}">
                <a16:creationId xmlns:a16="http://schemas.microsoft.com/office/drawing/2014/main" id="{E9B4615C-5635-D96A-9AD4-53548EE4DE1F}"/>
              </a:ext>
            </a:extLst>
          </p:cNvPr>
          <p:cNvPicPr>
            <a:picLocks noChangeAspect="1" noChangeArrowheads="1"/>
          </p:cNvPicPr>
          <p:nvPr/>
        </p:nvPicPr>
        <p:blipFill>
          <a:blip r:embed="rId123" cstate="email">
            <a:extLst>
              <a:ext uri="{28A0092B-C50C-407E-A947-70E740481C1C}">
                <a14:useLocalDpi xmlns:a14="http://schemas.microsoft.com/office/drawing/2010/main" val="0"/>
              </a:ext>
            </a:extLst>
          </a:blip>
          <a:srcRect/>
          <a:stretch>
            <a:fillRect/>
          </a:stretch>
        </p:blipFill>
        <p:spPr bwMode="auto">
          <a:xfrm>
            <a:off x="10730041" y="4000499"/>
            <a:ext cx="560361" cy="188655"/>
          </a:xfrm>
          <a:prstGeom prst="rect">
            <a:avLst/>
          </a:prstGeom>
          <a:noFill/>
          <a:extLst>
            <a:ext uri="{909E8E84-426E-40DD-AFC4-6F175D3DCCD1}">
              <a14:hiddenFill xmlns:a14="http://schemas.microsoft.com/office/drawing/2010/main">
                <a:solidFill>
                  <a:srgbClr val="FFFFFF"/>
                </a:solidFill>
              </a14:hiddenFill>
            </a:ext>
          </a:extLst>
        </p:spPr>
      </p:pic>
      <p:pic>
        <p:nvPicPr>
          <p:cNvPr id="1274" name="Picture 250" descr="Home - People Portal">
            <a:extLst>
              <a:ext uri="{FF2B5EF4-FFF2-40B4-BE49-F238E27FC236}">
                <a16:creationId xmlns:a16="http://schemas.microsoft.com/office/drawing/2014/main" id="{D0387B5A-A2AF-AE58-C73A-967BF54B8CC8}"/>
              </a:ext>
            </a:extLst>
          </p:cNvPr>
          <p:cNvPicPr>
            <a:picLocks noChangeAspect="1" noChangeArrowheads="1"/>
          </p:cNvPicPr>
          <p:nvPr/>
        </p:nvPicPr>
        <p:blipFill rotWithShape="1">
          <a:blip r:embed="rId124" cstate="email">
            <a:extLst>
              <a:ext uri="{28A0092B-C50C-407E-A947-70E740481C1C}">
                <a14:useLocalDpi xmlns:a14="http://schemas.microsoft.com/office/drawing/2010/main" val="0"/>
              </a:ext>
            </a:extLst>
          </a:blip>
          <a:srcRect b="23308"/>
          <a:stretch/>
        </p:blipFill>
        <p:spPr bwMode="auto">
          <a:xfrm>
            <a:off x="8586092" y="4486263"/>
            <a:ext cx="1364102" cy="305025"/>
          </a:xfrm>
          <a:prstGeom prst="rect">
            <a:avLst/>
          </a:prstGeom>
          <a:noFill/>
          <a:extLst>
            <a:ext uri="{909E8E84-426E-40DD-AFC4-6F175D3DCCD1}">
              <a14:hiddenFill xmlns:a14="http://schemas.microsoft.com/office/drawing/2010/main">
                <a:solidFill>
                  <a:srgbClr val="FFFFFF"/>
                </a:solidFill>
              </a14:hiddenFill>
            </a:ext>
          </a:extLst>
        </p:spPr>
      </p:pic>
      <p:pic>
        <p:nvPicPr>
          <p:cNvPr id="1276" name="Picture 252" descr="Global Resourcing recruitment for ...">
            <a:extLst>
              <a:ext uri="{FF2B5EF4-FFF2-40B4-BE49-F238E27FC236}">
                <a16:creationId xmlns:a16="http://schemas.microsoft.com/office/drawing/2014/main" id="{15026B11-8A0E-4BA3-F5A9-43B6E2235881}"/>
              </a:ext>
            </a:extLst>
          </p:cNvPr>
          <p:cNvPicPr>
            <a:picLocks noChangeAspect="1" noChangeArrowheads="1"/>
          </p:cNvPicPr>
          <p:nvPr/>
        </p:nvPicPr>
        <p:blipFill>
          <a:blip r:embed="rId125" cstate="email">
            <a:extLst>
              <a:ext uri="{28A0092B-C50C-407E-A947-70E740481C1C}">
                <a14:useLocalDpi xmlns:a14="http://schemas.microsoft.com/office/drawing/2010/main" val="0"/>
              </a:ext>
            </a:extLst>
          </a:blip>
          <a:srcRect/>
          <a:stretch>
            <a:fillRect/>
          </a:stretch>
        </p:blipFill>
        <p:spPr bwMode="auto">
          <a:xfrm>
            <a:off x="2307002" y="4861753"/>
            <a:ext cx="773637" cy="305554"/>
          </a:xfrm>
          <a:prstGeom prst="rect">
            <a:avLst/>
          </a:prstGeom>
          <a:noFill/>
          <a:extLst>
            <a:ext uri="{909E8E84-426E-40DD-AFC4-6F175D3DCCD1}">
              <a14:hiddenFill xmlns:a14="http://schemas.microsoft.com/office/drawing/2010/main">
                <a:solidFill>
                  <a:srgbClr val="FFFFFF"/>
                </a:solidFill>
              </a14:hiddenFill>
            </a:ext>
          </a:extLst>
        </p:spPr>
      </p:pic>
      <p:pic>
        <p:nvPicPr>
          <p:cNvPr id="1278" name="Picture 254" descr="Herts and West Essex ICS">
            <a:extLst>
              <a:ext uri="{FF2B5EF4-FFF2-40B4-BE49-F238E27FC236}">
                <a16:creationId xmlns:a16="http://schemas.microsoft.com/office/drawing/2014/main" id="{96C597A6-CE63-70A8-E213-E4053C4D28EF}"/>
              </a:ext>
            </a:extLst>
          </p:cNvPr>
          <p:cNvPicPr>
            <a:picLocks noChangeAspect="1" noChangeArrowheads="1"/>
          </p:cNvPicPr>
          <p:nvPr/>
        </p:nvPicPr>
        <p:blipFill>
          <a:blip r:embed="rId126" cstate="email">
            <a:extLst>
              <a:ext uri="{28A0092B-C50C-407E-A947-70E740481C1C}">
                <a14:useLocalDpi xmlns:a14="http://schemas.microsoft.com/office/drawing/2010/main" val="0"/>
              </a:ext>
            </a:extLst>
          </a:blip>
          <a:srcRect/>
          <a:stretch>
            <a:fillRect/>
          </a:stretch>
        </p:blipFill>
        <p:spPr bwMode="auto">
          <a:xfrm>
            <a:off x="10581537" y="4215258"/>
            <a:ext cx="855050" cy="466902"/>
          </a:xfrm>
          <a:prstGeom prst="rect">
            <a:avLst/>
          </a:prstGeom>
          <a:noFill/>
          <a:extLst>
            <a:ext uri="{909E8E84-426E-40DD-AFC4-6F175D3DCCD1}">
              <a14:hiddenFill xmlns:a14="http://schemas.microsoft.com/office/drawing/2010/main">
                <a:solidFill>
                  <a:srgbClr val="FFFFFF"/>
                </a:solidFill>
              </a14:hiddenFill>
            </a:ext>
          </a:extLst>
        </p:spPr>
      </p:pic>
      <p:pic>
        <p:nvPicPr>
          <p:cNvPr id="1280" name="Picture 256" descr="NHS Highland – One Health Breakthrough ...">
            <a:extLst>
              <a:ext uri="{FF2B5EF4-FFF2-40B4-BE49-F238E27FC236}">
                <a16:creationId xmlns:a16="http://schemas.microsoft.com/office/drawing/2014/main" id="{17BF60D1-8F66-6823-9BAE-A49D4304EE1E}"/>
              </a:ext>
            </a:extLst>
          </p:cNvPr>
          <p:cNvPicPr>
            <a:picLocks noChangeAspect="1" noChangeArrowheads="1"/>
          </p:cNvPicPr>
          <p:nvPr/>
        </p:nvPicPr>
        <p:blipFill>
          <a:blip r:embed="rId127" cstate="email">
            <a:extLst>
              <a:ext uri="{28A0092B-C50C-407E-A947-70E740481C1C}">
                <a14:useLocalDpi xmlns:a14="http://schemas.microsoft.com/office/drawing/2010/main" val="0"/>
              </a:ext>
            </a:extLst>
          </a:blip>
          <a:srcRect/>
          <a:stretch>
            <a:fillRect/>
          </a:stretch>
        </p:blipFill>
        <p:spPr bwMode="auto">
          <a:xfrm>
            <a:off x="554872" y="5017620"/>
            <a:ext cx="580045" cy="442369"/>
          </a:xfrm>
          <a:prstGeom prst="rect">
            <a:avLst/>
          </a:prstGeom>
          <a:noFill/>
          <a:extLst>
            <a:ext uri="{909E8E84-426E-40DD-AFC4-6F175D3DCCD1}">
              <a14:hiddenFill xmlns:a14="http://schemas.microsoft.com/office/drawing/2010/main">
                <a:solidFill>
                  <a:srgbClr val="FFFFFF"/>
                </a:solidFill>
              </a14:hiddenFill>
            </a:ext>
          </a:extLst>
        </p:spPr>
      </p:pic>
      <p:pic>
        <p:nvPicPr>
          <p:cNvPr id="1282" name="Picture 258" descr="Humber and North Yorkshire Health ...">
            <a:extLst>
              <a:ext uri="{FF2B5EF4-FFF2-40B4-BE49-F238E27FC236}">
                <a16:creationId xmlns:a16="http://schemas.microsoft.com/office/drawing/2014/main" id="{97085AF5-55DE-1E03-9CCC-5F3EE05014C3}"/>
              </a:ext>
            </a:extLst>
          </p:cNvPr>
          <p:cNvPicPr>
            <a:picLocks noChangeAspect="1" noChangeArrowheads="1"/>
          </p:cNvPicPr>
          <p:nvPr/>
        </p:nvPicPr>
        <p:blipFill rotWithShape="1">
          <a:blip r:embed="rId128" cstate="email">
            <a:extLst>
              <a:ext uri="{28A0092B-C50C-407E-A947-70E740481C1C}">
                <a14:useLocalDpi xmlns:a14="http://schemas.microsoft.com/office/drawing/2010/main" val="0"/>
              </a:ext>
            </a:extLst>
          </a:blip>
          <a:srcRect t="12405" b="11271"/>
          <a:stretch/>
        </p:blipFill>
        <p:spPr bwMode="auto">
          <a:xfrm>
            <a:off x="8578951" y="4318270"/>
            <a:ext cx="663513" cy="314513"/>
          </a:xfrm>
          <a:prstGeom prst="rect">
            <a:avLst/>
          </a:prstGeom>
          <a:noFill/>
          <a:extLst>
            <a:ext uri="{909E8E84-426E-40DD-AFC4-6F175D3DCCD1}">
              <a14:hiddenFill xmlns:a14="http://schemas.microsoft.com/office/drawing/2010/main">
                <a:solidFill>
                  <a:srgbClr val="FFFFFF"/>
                </a:solidFill>
              </a14:hiddenFill>
            </a:ext>
          </a:extLst>
        </p:spPr>
      </p:pic>
      <p:pic>
        <p:nvPicPr>
          <p:cNvPr id="1284" name="Picture 260" descr="Contact us :: NHS Kent and Medway">
            <a:extLst>
              <a:ext uri="{FF2B5EF4-FFF2-40B4-BE49-F238E27FC236}">
                <a16:creationId xmlns:a16="http://schemas.microsoft.com/office/drawing/2014/main" id="{8DFA3FEC-67D2-362D-CA0B-5D26A0F67B67}"/>
              </a:ext>
            </a:extLst>
          </p:cNvPr>
          <p:cNvPicPr>
            <a:picLocks noChangeAspect="1" noChangeArrowheads="1"/>
          </p:cNvPicPr>
          <p:nvPr/>
        </p:nvPicPr>
        <p:blipFill>
          <a:blip r:embed="rId129" cstate="email">
            <a:extLst>
              <a:ext uri="{28A0092B-C50C-407E-A947-70E740481C1C}">
                <a14:useLocalDpi xmlns:a14="http://schemas.microsoft.com/office/drawing/2010/main" val="0"/>
              </a:ext>
            </a:extLst>
          </a:blip>
          <a:srcRect/>
          <a:stretch>
            <a:fillRect/>
          </a:stretch>
        </p:blipFill>
        <p:spPr bwMode="auto">
          <a:xfrm>
            <a:off x="10004208" y="4601909"/>
            <a:ext cx="780776" cy="308277"/>
          </a:xfrm>
          <a:prstGeom prst="rect">
            <a:avLst/>
          </a:prstGeom>
          <a:noFill/>
          <a:extLst>
            <a:ext uri="{909E8E84-426E-40DD-AFC4-6F175D3DCCD1}">
              <a14:hiddenFill xmlns:a14="http://schemas.microsoft.com/office/drawing/2010/main">
                <a:solidFill>
                  <a:srgbClr val="FFFFFF"/>
                </a:solidFill>
              </a14:hiddenFill>
            </a:ext>
          </a:extLst>
        </p:spPr>
      </p:pic>
      <p:pic>
        <p:nvPicPr>
          <p:cNvPr id="1288" name="Picture 264" descr="Chair, Lancashire and South Cumbria ...">
            <a:extLst>
              <a:ext uri="{FF2B5EF4-FFF2-40B4-BE49-F238E27FC236}">
                <a16:creationId xmlns:a16="http://schemas.microsoft.com/office/drawing/2014/main" id="{BB973BBF-6F46-83B4-05B4-9B0ECEE25998}"/>
              </a:ext>
            </a:extLst>
          </p:cNvPr>
          <p:cNvPicPr>
            <a:picLocks noChangeAspect="1" noChangeArrowheads="1"/>
          </p:cNvPicPr>
          <p:nvPr/>
        </p:nvPicPr>
        <p:blipFill>
          <a:blip r:embed="rId130" cstate="email">
            <a:extLst>
              <a:ext uri="{28A0092B-C50C-407E-A947-70E740481C1C}">
                <a14:useLocalDpi xmlns:a14="http://schemas.microsoft.com/office/drawing/2010/main" val="0"/>
              </a:ext>
            </a:extLst>
          </a:blip>
          <a:srcRect/>
          <a:stretch>
            <a:fillRect/>
          </a:stretch>
        </p:blipFill>
        <p:spPr bwMode="auto">
          <a:xfrm>
            <a:off x="7018231" y="4542611"/>
            <a:ext cx="584460" cy="380530"/>
          </a:xfrm>
          <a:prstGeom prst="rect">
            <a:avLst/>
          </a:prstGeom>
          <a:noFill/>
          <a:extLst>
            <a:ext uri="{909E8E84-426E-40DD-AFC4-6F175D3DCCD1}">
              <a14:hiddenFill xmlns:a14="http://schemas.microsoft.com/office/drawing/2010/main">
                <a:solidFill>
                  <a:srgbClr val="FFFFFF"/>
                </a:solidFill>
              </a14:hiddenFill>
            </a:ext>
          </a:extLst>
        </p:spPr>
      </p:pic>
      <p:pic>
        <p:nvPicPr>
          <p:cNvPr id="1290" name="Picture 266" descr="Home - LLR ICB">
            <a:extLst>
              <a:ext uri="{FF2B5EF4-FFF2-40B4-BE49-F238E27FC236}">
                <a16:creationId xmlns:a16="http://schemas.microsoft.com/office/drawing/2014/main" id="{22D6FD53-B9EC-D249-1E42-04E80AE59572}"/>
              </a:ext>
            </a:extLst>
          </p:cNvPr>
          <p:cNvPicPr>
            <a:picLocks noChangeAspect="1" noChangeArrowheads="1"/>
          </p:cNvPicPr>
          <p:nvPr/>
        </p:nvPicPr>
        <p:blipFill>
          <a:blip r:embed="rId131" cstate="email">
            <a:extLst>
              <a:ext uri="{28A0092B-C50C-407E-A947-70E740481C1C}">
                <a14:useLocalDpi xmlns:a14="http://schemas.microsoft.com/office/drawing/2010/main" val="0"/>
              </a:ext>
            </a:extLst>
          </a:blip>
          <a:srcRect/>
          <a:stretch>
            <a:fillRect/>
          </a:stretch>
        </p:blipFill>
        <p:spPr bwMode="auto">
          <a:xfrm>
            <a:off x="1083807" y="5095260"/>
            <a:ext cx="940318" cy="380530"/>
          </a:xfrm>
          <a:prstGeom prst="rect">
            <a:avLst/>
          </a:prstGeom>
          <a:noFill/>
          <a:extLst>
            <a:ext uri="{909E8E84-426E-40DD-AFC4-6F175D3DCCD1}">
              <a14:hiddenFill xmlns:a14="http://schemas.microsoft.com/office/drawing/2010/main">
                <a:solidFill>
                  <a:srgbClr val="FFFFFF"/>
                </a:solidFill>
              </a14:hiddenFill>
            </a:ext>
          </a:extLst>
        </p:spPr>
      </p:pic>
      <p:pic>
        <p:nvPicPr>
          <p:cNvPr id="1292" name="Picture 268" descr="Mental Health Winter Pressures Funding ...">
            <a:extLst>
              <a:ext uri="{FF2B5EF4-FFF2-40B4-BE49-F238E27FC236}">
                <a16:creationId xmlns:a16="http://schemas.microsoft.com/office/drawing/2014/main" id="{05E52989-D73C-CF6E-DE28-7814FCB73D4E}"/>
              </a:ext>
            </a:extLst>
          </p:cNvPr>
          <p:cNvPicPr>
            <a:picLocks noChangeAspect="1" noChangeArrowheads="1"/>
          </p:cNvPicPr>
          <p:nvPr/>
        </p:nvPicPr>
        <p:blipFill>
          <a:blip r:embed="rId132" cstate="email">
            <a:extLst>
              <a:ext uri="{28A0092B-C50C-407E-A947-70E740481C1C}">
                <a14:useLocalDpi xmlns:a14="http://schemas.microsoft.com/office/drawing/2010/main" val="0"/>
              </a:ext>
            </a:extLst>
          </a:blip>
          <a:srcRect/>
          <a:stretch>
            <a:fillRect/>
          </a:stretch>
        </p:blipFill>
        <p:spPr bwMode="auto">
          <a:xfrm>
            <a:off x="11277629" y="4545617"/>
            <a:ext cx="821841" cy="472003"/>
          </a:xfrm>
          <a:prstGeom prst="rect">
            <a:avLst/>
          </a:prstGeom>
          <a:noFill/>
          <a:extLst>
            <a:ext uri="{909E8E84-426E-40DD-AFC4-6F175D3DCCD1}">
              <a14:hiddenFill xmlns:a14="http://schemas.microsoft.com/office/drawing/2010/main">
                <a:solidFill>
                  <a:srgbClr val="FFFFFF"/>
                </a:solidFill>
              </a14:hiddenFill>
            </a:ext>
          </a:extLst>
        </p:spPr>
      </p:pic>
      <p:pic>
        <p:nvPicPr>
          <p:cNvPr id="1294" name="Picture 270" descr="NHS Lothian | Edinburgh">
            <a:extLst>
              <a:ext uri="{FF2B5EF4-FFF2-40B4-BE49-F238E27FC236}">
                <a16:creationId xmlns:a16="http://schemas.microsoft.com/office/drawing/2014/main" id="{B5F5E097-C47A-B333-C9A7-E25B02EFC211}"/>
              </a:ext>
            </a:extLst>
          </p:cNvPr>
          <p:cNvPicPr>
            <a:picLocks noChangeAspect="1" noChangeArrowheads="1"/>
          </p:cNvPicPr>
          <p:nvPr/>
        </p:nvPicPr>
        <p:blipFill rotWithShape="1">
          <a:blip r:embed="rId133" cstate="email">
            <a:extLst>
              <a:ext uri="{28A0092B-C50C-407E-A947-70E740481C1C}">
                <a14:useLocalDpi xmlns:a14="http://schemas.microsoft.com/office/drawing/2010/main" val="0"/>
              </a:ext>
            </a:extLst>
          </a:blip>
          <a:srcRect/>
          <a:stretch/>
        </p:blipFill>
        <p:spPr bwMode="auto">
          <a:xfrm>
            <a:off x="11623737" y="2740465"/>
            <a:ext cx="461529" cy="307299"/>
          </a:xfrm>
          <a:prstGeom prst="rect">
            <a:avLst/>
          </a:prstGeom>
          <a:noFill/>
          <a:extLst>
            <a:ext uri="{909E8E84-426E-40DD-AFC4-6F175D3DCCD1}">
              <a14:hiddenFill xmlns:a14="http://schemas.microsoft.com/office/drawing/2010/main">
                <a:solidFill>
                  <a:srgbClr val="FFFFFF"/>
                </a:solidFill>
              </a14:hiddenFill>
            </a:ext>
          </a:extLst>
        </p:spPr>
      </p:pic>
      <p:pic>
        <p:nvPicPr>
          <p:cNvPr id="1296" name="Picture 272" descr="Mid and South Essex Integrated Care System">
            <a:extLst>
              <a:ext uri="{FF2B5EF4-FFF2-40B4-BE49-F238E27FC236}">
                <a16:creationId xmlns:a16="http://schemas.microsoft.com/office/drawing/2014/main" id="{8FA17CDA-FC33-30DC-D852-93E49D63F19C}"/>
              </a:ext>
            </a:extLst>
          </p:cNvPr>
          <p:cNvPicPr>
            <a:picLocks noChangeAspect="1" noChangeArrowheads="1"/>
          </p:cNvPicPr>
          <p:nvPr/>
        </p:nvPicPr>
        <p:blipFill>
          <a:blip r:embed="rId134" cstate="email">
            <a:extLst>
              <a:ext uri="{28A0092B-C50C-407E-A947-70E740481C1C}">
                <a14:useLocalDpi xmlns:a14="http://schemas.microsoft.com/office/drawing/2010/main" val="0"/>
              </a:ext>
            </a:extLst>
          </a:blip>
          <a:srcRect/>
          <a:stretch>
            <a:fillRect/>
          </a:stretch>
        </p:blipFill>
        <p:spPr bwMode="auto">
          <a:xfrm>
            <a:off x="3673682" y="4987517"/>
            <a:ext cx="753360" cy="196901"/>
          </a:xfrm>
          <a:prstGeom prst="rect">
            <a:avLst/>
          </a:prstGeom>
          <a:noFill/>
          <a:extLst>
            <a:ext uri="{909E8E84-426E-40DD-AFC4-6F175D3DCCD1}">
              <a14:hiddenFill xmlns:a14="http://schemas.microsoft.com/office/drawing/2010/main">
                <a:solidFill>
                  <a:srgbClr val="FFFFFF"/>
                </a:solidFill>
              </a14:hiddenFill>
            </a:ext>
          </a:extLst>
        </p:spPr>
      </p:pic>
      <p:pic>
        <p:nvPicPr>
          <p:cNvPr id="1298" name="Picture 274" descr="NHS Norfolk and Waveney Integrated Care ...">
            <a:extLst>
              <a:ext uri="{FF2B5EF4-FFF2-40B4-BE49-F238E27FC236}">
                <a16:creationId xmlns:a16="http://schemas.microsoft.com/office/drawing/2014/main" id="{DD2FF5E8-BD6A-E793-8324-691F660611BA}"/>
              </a:ext>
            </a:extLst>
          </p:cNvPr>
          <p:cNvPicPr>
            <a:picLocks noChangeAspect="1" noChangeArrowheads="1"/>
          </p:cNvPicPr>
          <p:nvPr/>
        </p:nvPicPr>
        <p:blipFill rotWithShape="1">
          <a:blip r:embed="rId135" cstate="email">
            <a:extLst>
              <a:ext uri="{28A0092B-C50C-407E-A947-70E740481C1C}">
                <a14:useLocalDpi xmlns:a14="http://schemas.microsoft.com/office/drawing/2010/main" val="0"/>
              </a:ext>
            </a:extLst>
          </a:blip>
          <a:srcRect l="8182" t="19860" r="7744" b="19217"/>
          <a:stretch/>
        </p:blipFill>
        <p:spPr bwMode="auto">
          <a:xfrm>
            <a:off x="96331" y="5517171"/>
            <a:ext cx="917082" cy="316942"/>
          </a:xfrm>
          <a:prstGeom prst="rect">
            <a:avLst/>
          </a:prstGeom>
          <a:noFill/>
          <a:extLst>
            <a:ext uri="{909E8E84-426E-40DD-AFC4-6F175D3DCCD1}">
              <a14:hiddenFill xmlns:a14="http://schemas.microsoft.com/office/drawing/2010/main">
                <a:solidFill>
                  <a:srgbClr val="FFFFFF"/>
                </a:solidFill>
              </a14:hiddenFill>
            </a:ext>
          </a:extLst>
        </p:spPr>
      </p:pic>
      <p:pic>
        <p:nvPicPr>
          <p:cNvPr id="1300" name="Picture 276" descr="Help shape community eye services in ...">
            <a:extLst>
              <a:ext uri="{FF2B5EF4-FFF2-40B4-BE49-F238E27FC236}">
                <a16:creationId xmlns:a16="http://schemas.microsoft.com/office/drawing/2014/main" id="{C152DD00-D055-7EDB-563B-ACC432B42958}"/>
              </a:ext>
            </a:extLst>
          </p:cNvPr>
          <p:cNvPicPr>
            <a:picLocks noChangeAspect="1" noChangeArrowheads="1"/>
          </p:cNvPicPr>
          <p:nvPr/>
        </p:nvPicPr>
        <p:blipFill>
          <a:blip r:embed="rId136" cstate="email">
            <a:extLst>
              <a:ext uri="{28A0092B-C50C-407E-A947-70E740481C1C}">
                <a14:useLocalDpi xmlns:a14="http://schemas.microsoft.com/office/drawing/2010/main" val="0"/>
              </a:ext>
            </a:extLst>
          </a:blip>
          <a:srcRect/>
          <a:stretch>
            <a:fillRect/>
          </a:stretch>
        </p:blipFill>
        <p:spPr bwMode="auto">
          <a:xfrm>
            <a:off x="1894735" y="5217522"/>
            <a:ext cx="860441" cy="321200"/>
          </a:xfrm>
          <a:prstGeom prst="rect">
            <a:avLst/>
          </a:prstGeom>
          <a:noFill/>
          <a:extLst>
            <a:ext uri="{909E8E84-426E-40DD-AFC4-6F175D3DCCD1}">
              <a14:hiddenFill xmlns:a14="http://schemas.microsoft.com/office/drawing/2010/main">
                <a:solidFill>
                  <a:srgbClr val="FFFFFF"/>
                </a:solidFill>
              </a14:hiddenFill>
            </a:ext>
          </a:extLst>
        </p:spPr>
      </p:pic>
      <p:pic>
        <p:nvPicPr>
          <p:cNvPr id="1302" name="Picture 278" descr="Home | North East and North Cumbria NHS">
            <a:extLst>
              <a:ext uri="{FF2B5EF4-FFF2-40B4-BE49-F238E27FC236}">
                <a16:creationId xmlns:a16="http://schemas.microsoft.com/office/drawing/2014/main" id="{375F43FB-693E-85ED-016E-E4F763C01B43}"/>
              </a:ext>
            </a:extLst>
          </p:cNvPr>
          <p:cNvPicPr>
            <a:picLocks noChangeAspect="1" noChangeArrowheads="1"/>
          </p:cNvPicPr>
          <p:nvPr/>
        </p:nvPicPr>
        <p:blipFill>
          <a:blip r:embed="rId137" cstate="email">
            <a:extLst>
              <a:ext uri="{28A0092B-C50C-407E-A947-70E740481C1C}">
                <a14:useLocalDpi xmlns:a14="http://schemas.microsoft.com/office/drawing/2010/main" val="0"/>
              </a:ext>
            </a:extLst>
          </a:blip>
          <a:srcRect/>
          <a:stretch>
            <a:fillRect/>
          </a:stretch>
        </p:blipFill>
        <p:spPr bwMode="auto">
          <a:xfrm>
            <a:off x="5590104" y="4715900"/>
            <a:ext cx="513331" cy="266537"/>
          </a:xfrm>
          <a:prstGeom prst="rect">
            <a:avLst/>
          </a:prstGeom>
          <a:noFill/>
          <a:extLst>
            <a:ext uri="{909E8E84-426E-40DD-AFC4-6F175D3DCCD1}">
              <a14:hiddenFill xmlns:a14="http://schemas.microsoft.com/office/drawing/2010/main">
                <a:solidFill>
                  <a:srgbClr val="FFFFFF"/>
                </a:solidFill>
              </a14:hiddenFill>
            </a:ext>
          </a:extLst>
        </p:spPr>
      </p:pic>
      <p:pic>
        <p:nvPicPr>
          <p:cNvPr id="1304" name="Picture 280" descr="England Commissioning Support Unit NHS ...">
            <a:extLst>
              <a:ext uri="{FF2B5EF4-FFF2-40B4-BE49-F238E27FC236}">
                <a16:creationId xmlns:a16="http://schemas.microsoft.com/office/drawing/2014/main" id="{6487A86E-D4DD-39C4-3DAF-4191E4E58CFF}"/>
              </a:ext>
            </a:extLst>
          </p:cNvPr>
          <p:cNvPicPr>
            <a:picLocks noChangeAspect="1" noChangeArrowheads="1"/>
          </p:cNvPicPr>
          <p:nvPr/>
        </p:nvPicPr>
        <p:blipFill rotWithShape="1">
          <a:blip r:embed="rId138" cstate="email">
            <a:extLst>
              <a:ext uri="{28A0092B-C50C-407E-A947-70E740481C1C}">
                <a14:useLocalDpi xmlns:a14="http://schemas.microsoft.com/office/drawing/2010/main" val="0"/>
              </a:ext>
            </a:extLst>
          </a:blip>
          <a:srcRect t="24687" b="33009"/>
          <a:stretch/>
        </p:blipFill>
        <p:spPr bwMode="auto">
          <a:xfrm>
            <a:off x="7760755" y="4704701"/>
            <a:ext cx="719647" cy="258268"/>
          </a:xfrm>
          <a:prstGeom prst="rect">
            <a:avLst/>
          </a:prstGeom>
          <a:noFill/>
          <a:extLst>
            <a:ext uri="{909E8E84-426E-40DD-AFC4-6F175D3DCCD1}">
              <a14:hiddenFill xmlns:a14="http://schemas.microsoft.com/office/drawing/2010/main">
                <a:solidFill>
                  <a:srgbClr val="FFFFFF"/>
                </a:solidFill>
              </a14:hiddenFill>
            </a:ext>
          </a:extLst>
        </p:spPr>
      </p:pic>
      <p:pic>
        <p:nvPicPr>
          <p:cNvPr id="1306" name="Picture 282" descr="NHS North West London ICB">
            <a:extLst>
              <a:ext uri="{FF2B5EF4-FFF2-40B4-BE49-F238E27FC236}">
                <a16:creationId xmlns:a16="http://schemas.microsoft.com/office/drawing/2014/main" id="{F44DD788-DF15-0362-1BCA-65313AC35633}"/>
              </a:ext>
            </a:extLst>
          </p:cNvPr>
          <p:cNvPicPr>
            <a:picLocks noChangeAspect="1" noChangeArrowheads="1"/>
          </p:cNvPicPr>
          <p:nvPr/>
        </p:nvPicPr>
        <p:blipFill>
          <a:blip r:embed="rId139" cstate="email">
            <a:extLst>
              <a:ext uri="{28A0092B-C50C-407E-A947-70E740481C1C}">
                <a14:useLocalDpi xmlns:a14="http://schemas.microsoft.com/office/drawing/2010/main" val="0"/>
              </a:ext>
            </a:extLst>
          </a:blip>
          <a:srcRect/>
          <a:stretch>
            <a:fillRect/>
          </a:stretch>
        </p:blipFill>
        <p:spPr bwMode="auto">
          <a:xfrm>
            <a:off x="6178646" y="4732876"/>
            <a:ext cx="795090" cy="243435"/>
          </a:xfrm>
          <a:prstGeom prst="rect">
            <a:avLst/>
          </a:prstGeom>
          <a:noFill/>
          <a:extLst>
            <a:ext uri="{909E8E84-426E-40DD-AFC4-6F175D3DCCD1}">
              <a14:hiddenFill xmlns:a14="http://schemas.microsoft.com/office/drawing/2010/main">
                <a:solidFill>
                  <a:srgbClr val="FFFFFF"/>
                </a:solidFill>
              </a14:hiddenFill>
            </a:ext>
          </a:extLst>
        </p:spPr>
      </p:pic>
      <p:pic>
        <p:nvPicPr>
          <p:cNvPr id="1308" name="Picture 284" descr="Employer details | trac.jobs">
            <a:extLst>
              <a:ext uri="{FF2B5EF4-FFF2-40B4-BE49-F238E27FC236}">
                <a16:creationId xmlns:a16="http://schemas.microsoft.com/office/drawing/2014/main" id="{1902261A-2BDE-8014-0E17-13474770FBA4}"/>
              </a:ext>
            </a:extLst>
          </p:cNvPr>
          <p:cNvPicPr>
            <a:picLocks noChangeAspect="1" noChangeArrowheads="1"/>
          </p:cNvPicPr>
          <p:nvPr/>
        </p:nvPicPr>
        <p:blipFill>
          <a:blip r:embed="rId140" cstate="email">
            <a:extLst>
              <a:ext uri="{28A0092B-C50C-407E-A947-70E740481C1C}">
                <a14:useLocalDpi xmlns:a14="http://schemas.microsoft.com/office/drawing/2010/main" val="0"/>
              </a:ext>
            </a:extLst>
          </a:blip>
          <a:srcRect/>
          <a:stretch>
            <a:fillRect/>
          </a:stretch>
        </p:blipFill>
        <p:spPr bwMode="auto">
          <a:xfrm>
            <a:off x="9201296" y="4787809"/>
            <a:ext cx="761563" cy="350319"/>
          </a:xfrm>
          <a:prstGeom prst="rect">
            <a:avLst/>
          </a:prstGeom>
          <a:noFill/>
          <a:extLst>
            <a:ext uri="{909E8E84-426E-40DD-AFC4-6F175D3DCCD1}">
              <a14:hiddenFill xmlns:a14="http://schemas.microsoft.com/office/drawing/2010/main">
                <a:solidFill>
                  <a:srgbClr val="FFFFFF"/>
                </a:solidFill>
              </a14:hiddenFill>
            </a:ext>
          </a:extLst>
        </p:spPr>
      </p:pic>
      <p:pic>
        <p:nvPicPr>
          <p:cNvPr id="1310" name="Picture 286" descr="Nottinghamshire Medicines Optimisation Team">
            <a:extLst>
              <a:ext uri="{FF2B5EF4-FFF2-40B4-BE49-F238E27FC236}">
                <a16:creationId xmlns:a16="http://schemas.microsoft.com/office/drawing/2014/main" id="{F7328BAA-2DB8-C2C4-34AF-0733FAB05B73}"/>
              </a:ext>
            </a:extLst>
          </p:cNvPr>
          <p:cNvPicPr>
            <a:picLocks noChangeAspect="1" noChangeArrowheads="1"/>
          </p:cNvPicPr>
          <p:nvPr/>
        </p:nvPicPr>
        <p:blipFill>
          <a:blip r:embed="rId141" cstate="email">
            <a:extLst>
              <a:ext uri="{28A0092B-C50C-407E-A947-70E740481C1C}">
                <a14:useLocalDpi xmlns:a14="http://schemas.microsoft.com/office/drawing/2010/main" val="0"/>
              </a:ext>
            </a:extLst>
          </a:blip>
          <a:srcRect/>
          <a:stretch>
            <a:fillRect/>
          </a:stretch>
        </p:blipFill>
        <p:spPr bwMode="auto">
          <a:xfrm>
            <a:off x="4498756" y="4846307"/>
            <a:ext cx="985658" cy="223918"/>
          </a:xfrm>
          <a:prstGeom prst="rect">
            <a:avLst/>
          </a:prstGeom>
          <a:noFill/>
          <a:extLst>
            <a:ext uri="{909E8E84-426E-40DD-AFC4-6F175D3DCCD1}">
              <a14:hiddenFill xmlns:a14="http://schemas.microsoft.com/office/drawing/2010/main">
                <a:solidFill>
                  <a:srgbClr val="FFFFFF"/>
                </a:solidFill>
              </a14:hiddenFill>
            </a:ext>
          </a:extLst>
        </p:spPr>
      </p:pic>
      <p:pic>
        <p:nvPicPr>
          <p:cNvPr id="1312" name="Picture 288" descr="NHS Orkney - Wikipedia">
            <a:extLst>
              <a:ext uri="{FF2B5EF4-FFF2-40B4-BE49-F238E27FC236}">
                <a16:creationId xmlns:a16="http://schemas.microsoft.com/office/drawing/2014/main" id="{BDDB1B65-74B6-CA5B-C25C-D289766E33F4}"/>
              </a:ext>
            </a:extLst>
          </p:cNvPr>
          <p:cNvPicPr>
            <a:picLocks noChangeAspect="1" noChangeArrowheads="1"/>
          </p:cNvPicPr>
          <p:nvPr/>
        </p:nvPicPr>
        <p:blipFill>
          <a:blip r:embed="rId142" cstate="email">
            <a:extLst>
              <a:ext uri="{28A0092B-C50C-407E-A947-70E740481C1C}">
                <a14:useLocalDpi xmlns:a14="http://schemas.microsoft.com/office/drawing/2010/main" val="0"/>
              </a:ext>
            </a:extLst>
          </a:blip>
          <a:srcRect/>
          <a:stretch>
            <a:fillRect/>
          </a:stretch>
        </p:blipFill>
        <p:spPr bwMode="auto">
          <a:xfrm>
            <a:off x="11699889" y="3512012"/>
            <a:ext cx="409547" cy="296301"/>
          </a:xfrm>
          <a:prstGeom prst="rect">
            <a:avLst/>
          </a:prstGeom>
          <a:noFill/>
          <a:extLst>
            <a:ext uri="{909E8E84-426E-40DD-AFC4-6F175D3DCCD1}">
              <a14:hiddenFill xmlns:a14="http://schemas.microsoft.com/office/drawing/2010/main">
                <a:solidFill>
                  <a:srgbClr val="FFFFFF"/>
                </a:solidFill>
              </a14:hiddenFill>
            </a:ext>
          </a:extLst>
        </p:spPr>
      </p:pic>
      <p:pic>
        <p:nvPicPr>
          <p:cNvPr id="1314" name="Picture 290" descr="NHS Shetland - Wikipedia">
            <a:extLst>
              <a:ext uri="{FF2B5EF4-FFF2-40B4-BE49-F238E27FC236}">
                <a16:creationId xmlns:a16="http://schemas.microsoft.com/office/drawing/2014/main" id="{3A23C822-D34F-A7E2-3F39-B2BD6C526A8F}"/>
              </a:ext>
            </a:extLst>
          </p:cNvPr>
          <p:cNvPicPr>
            <a:picLocks noChangeAspect="1" noChangeArrowheads="1"/>
          </p:cNvPicPr>
          <p:nvPr/>
        </p:nvPicPr>
        <p:blipFill>
          <a:blip r:embed="rId143" cstate="email">
            <a:extLst>
              <a:ext uri="{28A0092B-C50C-407E-A947-70E740481C1C}">
                <a14:useLocalDpi xmlns:a14="http://schemas.microsoft.com/office/drawing/2010/main" val="0"/>
              </a:ext>
            </a:extLst>
          </a:blip>
          <a:srcRect/>
          <a:stretch>
            <a:fillRect/>
          </a:stretch>
        </p:blipFill>
        <p:spPr bwMode="auto">
          <a:xfrm>
            <a:off x="428586" y="3578787"/>
            <a:ext cx="329220" cy="223918"/>
          </a:xfrm>
          <a:prstGeom prst="rect">
            <a:avLst/>
          </a:prstGeom>
          <a:noFill/>
          <a:extLst>
            <a:ext uri="{909E8E84-426E-40DD-AFC4-6F175D3DCCD1}">
              <a14:hiddenFill xmlns:a14="http://schemas.microsoft.com/office/drawing/2010/main">
                <a:solidFill>
                  <a:srgbClr val="FFFFFF"/>
                </a:solidFill>
              </a14:hiddenFill>
            </a:ext>
          </a:extLst>
        </p:spPr>
      </p:pic>
      <p:pic>
        <p:nvPicPr>
          <p:cNvPr id="1316" name="Picture 292" descr="Report to the NHS Somerset Integrated ...">
            <a:extLst>
              <a:ext uri="{FF2B5EF4-FFF2-40B4-BE49-F238E27FC236}">
                <a16:creationId xmlns:a16="http://schemas.microsoft.com/office/drawing/2014/main" id="{EE57BFC3-3B58-E319-B52D-5D5099404B5E}"/>
              </a:ext>
            </a:extLst>
          </p:cNvPr>
          <p:cNvPicPr>
            <a:picLocks noChangeAspect="1" noChangeArrowheads="1"/>
          </p:cNvPicPr>
          <p:nvPr/>
        </p:nvPicPr>
        <p:blipFill rotWithShape="1">
          <a:blip r:embed="rId144" cstate="email">
            <a:extLst>
              <a:ext uri="{28A0092B-C50C-407E-A947-70E740481C1C}">
                <a14:useLocalDpi xmlns:a14="http://schemas.microsoft.com/office/drawing/2010/main" val="0"/>
              </a:ext>
            </a:extLst>
          </a:blip>
          <a:srcRect l="45438"/>
          <a:stretch/>
        </p:blipFill>
        <p:spPr bwMode="auto">
          <a:xfrm>
            <a:off x="8586092" y="4811089"/>
            <a:ext cx="604011" cy="358728"/>
          </a:xfrm>
          <a:prstGeom prst="rect">
            <a:avLst/>
          </a:prstGeom>
          <a:noFill/>
          <a:extLst>
            <a:ext uri="{909E8E84-426E-40DD-AFC4-6F175D3DCCD1}">
              <a14:hiddenFill xmlns:a14="http://schemas.microsoft.com/office/drawing/2010/main">
                <a:solidFill>
                  <a:srgbClr val="FFFFFF"/>
                </a:solidFill>
              </a14:hiddenFill>
            </a:ext>
          </a:extLst>
        </p:spPr>
      </p:pic>
      <p:pic>
        <p:nvPicPr>
          <p:cNvPr id="1318" name="Picture 294" descr="Talk Health and Care South East London">
            <a:extLst>
              <a:ext uri="{FF2B5EF4-FFF2-40B4-BE49-F238E27FC236}">
                <a16:creationId xmlns:a16="http://schemas.microsoft.com/office/drawing/2014/main" id="{AC577AF3-40A6-8D7A-A1A2-011C507468AE}"/>
              </a:ext>
            </a:extLst>
          </p:cNvPr>
          <p:cNvPicPr>
            <a:picLocks noChangeAspect="1" noChangeArrowheads="1"/>
          </p:cNvPicPr>
          <p:nvPr/>
        </p:nvPicPr>
        <p:blipFill>
          <a:blip r:embed="rId145" cstate="email">
            <a:extLst>
              <a:ext uri="{28A0092B-C50C-407E-A947-70E740481C1C}">
                <a14:useLocalDpi xmlns:a14="http://schemas.microsoft.com/office/drawing/2010/main" val="0"/>
              </a:ext>
            </a:extLst>
          </a:blip>
          <a:srcRect/>
          <a:stretch>
            <a:fillRect/>
          </a:stretch>
        </p:blipFill>
        <p:spPr bwMode="auto">
          <a:xfrm>
            <a:off x="11340575" y="5027325"/>
            <a:ext cx="771205" cy="223779"/>
          </a:xfrm>
          <a:prstGeom prst="rect">
            <a:avLst/>
          </a:prstGeom>
          <a:noFill/>
          <a:extLst>
            <a:ext uri="{909E8E84-426E-40DD-AFC4-6F175D3DCCD1}">
              <a14:hiddenFill xmlns:a14="http://schemas.microsoft.com/office/drawing/2010/main">
                <a:solidFill>
                  <a:srgbClr val="FFFFFF"/>
                </a:solidFill>
              </a14:hiddenFill>
            </a:ext>
          </a:extLst>
        </p:spPr>
      </p:pic>
      <p:pic>
        <p:nvPicPr>
          <p:cNvPr id="1320" name="Picture 296" descr="urgent care services this winter ...">
            <a:extLst>
              <a:ext uri="{FF2B5EF4-FFF2-40B4-BE49-F238E27FC236}">
                <a16:creationId xmlns:a16="http://schemas.microsoft.com/office/drawing/2014/main" id="{E2A279F1-49F3-418C-7BA8-9F3FCEAD1664}"/>
              </a:ext>
            </a:extLst>
          </p:cNvPr>
          <p:cNvPicPr>
            <a:picLocks noChangeAspect="1" noChangeArrowheads="1"/>
          </p:cNvPicPr>
          <p:nvPr/>
        </p:nvPicPr>
        <p:blipFill rotWithShape="1">
          <a:blip r:embed="rId146" cstate="email">
            <a:extLst>
              <a:ext uri="{28A0092B-C50C-407E-A947-70E740481C1C}">
                <a14:useLocalDpi xmlns:a14="http://schemas.microsoft.com/office/drawing/2010/main" val="0"/>
              </a:ext>
            </a:extLst>
          </a:blip>
          <a:srcRect t="8657" r="16491"/>
          <a:stretch/>
        </p:blipFill>
        <p:spPr bwMode="auto">
          <a:xfrm>
            <a:off x="10859852" y="4732494"/>
            <a:ext cx="422409" cy="237661"/>
          </a:xfrm>
          <a:prstGeom prst="rect">
            <a:avLst/>
          </a:prstGeom>
          <a:noFill/>
          <a:extLst>
            <a:ext uri="{909E8E84-426E-40DD-AFC4-6F175D3DCCD1}">
              <a14:hiddenFill xmlns:a14="http://schemas.microsoft.com/office/drawing/2010/main">
                <a:solidFill>
                  <a:srgbClr val="FFFFFF"/>
                </a:solidFill>
              </a14:hiddenFill>
            </a:ext>
          </a:extLst>
        </p:spPr>
      </p:pic>
      <p:pic>
        <p:nvPicPr>
          <p:cNvPr id="1322" name="Picture 298" descr="Employer details | trac.jobs">
            <a:extLst>
              <a:ext uri="{FF2B5EF4-FFF2-40B4-BE49-F238E27FC236}">
                <a16:creationId xmlns:a16="http://schemas.microsoft.com/office/drawing/2014/main" id="{5A90F459-6A22-F174-C39D-D38911DE0B35}"/>
              </a:ext>
            </a:extLst>
          </p:cNvPr>
          <p:cNvPicPr>
            <a:picLocks noChangeAspect="1" noChangeArrowheads="1"/>
          </p:cNvPicPr>
          <p:nvPr/>
        </p:nvPicPr>
        <p:blipFill>
          <a:blip r:embed="rId147" cstate="email">
            <a:extLst>
              <a:ext uri="{28A0092B-C50C-407E-A947-70E740481C1C}">
                <a14:useLocalDpi xmlns:a14="http://schemas.microsoft.com/office/drawing/2010/main" val="0"/>
              </a:ext>
            </a:extLst>
          </a:blip>
          <a:srcRect/>
          <a:stretch>
            <a:fillRect/>
          </a:stretch>
        </p:blipFill>
        <p:spPr bwMode="auto">
          <a:xfrm>
            <a:off x="1329290" y="2946267"/>
            <a:ext cx="434621" cy="148269"/>
          </a:xfrm>
          <a:prstGeom prst="rect">
            <a:avLst/>
          </a:prstGeom>
          <a:noFill/>
          <a:extLst>
            <a:ext uri="{909E8E84-426E-40DD-AFC4-6F175D3DCCD1}">
              <a14:hiddenFill xmlns:a14="http://schemas.microsoft.com/office/drawing/2010/main">
                <a:solidFill>
                  <a:srgbClr val="FFFFFF"/>
                </a:solidFill>
              </a14:hiddenFill>
            </a:ext>
          </a:extLst>
        </p:spPr>
      </p:pic>
      <p:pic>
        <p:nvPicPr>
          <p:cNvPr id="1324" name="Picture 300" descr="Home - Staffordshire and Stoke-on-Trent ICB">
            <a:extLst>
              <a:ext uri="{FF2B5EF4-FFF2-40B4-BE49-F238E27FC236}">
                <a16:creationId xmlns:a16="http://schemas.microsoft.com/office/drawing/2014/main" id="{D9D6F4A9-FA44-60A2-59D9-2F5FD743848A}"/>
              </a:ext>
            </a:extLst>
          </p:cNvPr>
          <p:cNvPicPr>
            <a:picLocks noChangeAspect="1" noChangeArrowheads="1"/>
          </p:cNvPicPr>
          <p:nvPr/>
        </p:nvPicPr>
        <p:blipFill rotWithShape="1">
          <a:blip r:embed="rId148" cstate="email">
            <a:extLst>
              <a:ext uri="{28A0092B-C50C-407E-A947-70E740481C1C}">
                <a14:useLocalDpi xmlns:a14="http://schemas.microsoft.com/office/drawing/2010/main" val="0"/>
              </a:ext>
            </a:extLst>
          </a:blip>
          <a:srcRect t="21303" b="21758"/>
          <a:stretch/>
        </p:blipFill>
        <p:spPr bwMode="auto">
          <a:xfrm>
            <a:off x="1060448" y="5495172"/>
            <a:ext cx="650268" cy="370258"/>
          </a:xfrm>
          <a:prstGeom prst="rect">
            <a:avLst/>
          </a:prstGeom>
          <a:noFill/>
          <a:extLst>
            <a:ext uri="{909E8E84-426E-40DD-AFC4-6F175D3DCCD1}">
              <a14:hiddenFill xmlns:a14="http://schemas.microsoft.com/office/drawing/2010/main">
                <a:solidFill>
                  <a:srgbClr val="FFFFFF"/>
                </a:solidFill>
              </a14:hiddenFill>
            </a:ext>
          </a:extLst>
        </p:spPr>
      </p:pic>
      <p:pic>
        <p:nvPicPr>
          <p:cNvPr id="1326" name="Picture 302" descr="NHS Suffolk &amp; North East Essex ICB ...">
            <a:extLst>
              <a:ext uri="{FF2B5EF4-FFF2-40B4-BE49-F238E27FC236}">
                <a16:creationId xmlns:a16="http://schemas.microsoft.com/office/drawing/2014/main" id="{22210636-DCEA-D497-A802-A17A37852DB5}"/>
              </a:ext>
            </a:extLst>
          </p:cNvPr>
          <p:cNvPicPr>
            <a:picLocks noChangeAspect="1" noChangeArrowheads="1"/>
          </p:cNvPicPr>
          <p:nvPr/>
        </p:nvPicPr>
        <p:blipFill>
          <a:blip r:embed="rId149" cstate="email">
            <a:extLst>
              <a:ext uri="{28A0092B-C50C-407E-A947-70E740481C1C}">
                <a14:useLocalDpi xmlns:a14="http://schemas.microsoft.com/office/drawing/2010/main" val="0"/>
              </a:ext>
            </a:extLst>
          </a:blip>
          <a:srcRect/>
          <a:stretch>
            <a:fillRect/>
          </a:stretch>
        </p:blipFill>
        <p:spPr bwMode="auto">
          <a:xfrm>
            <a:off x="9983646" y="4946806"/>
            <a:ext cx="833190" cy="266537"/>
          </a:xfrm>
          <a:prstGeom prst="rect">
            <a:avLst/>
          </a:prstGeom>
          <a:noFill/>
          <a:extLst>
            <a:ext uri="{909E8E84-426E-40DD-AFC4-6F175D3DCCD1}">
              <a14:hiddenFill xmlns:a14="http://schemas.microsoft.com/office/drawing/2010/main">
                <a:solidFill>
                  <a:srgbClr val="FFFFFF"/>
                </a:solidFill>
              </a14:hiddenFill>
            </a:ext>
          </a:extLst>
        </p:spPr>
      </p:pic>
      <p:pic>
        <p:nvPicPr>
          <p:cNvPr id="1328" name="Picture 304" descr="NHS Surrey Heartlands - ICS">
            <a:extLst>
              <a:ext uri="{FF2B5EF4-FFF2-40B4-BE49-F238E27FC236}">
                <a16:creationId xmlns:a16="http://schemas.microsoft.com/office/drawing/2014/main" id="{85BE42A9-872D-A938-C3C1-DB1BB7F29BA3}"/>
              </a:ext>
            </a:extLst>
          </p:cNvPr>
          <p:cNvPicPr>
            <a:picLocks noChangeAspect="1" noChangeArrowheads="1"/>
          </p:cNvPicPr>
          <p:nvPr/>
        </p:nvPicPr>
        <p:blipFill rotWithShape="1">
          <a:blip r:embed="rId150" cstate="email">
            <a:extLst>
              <a:ext uri="{28A0092B-C50C-407E-A947-70E740481C1C}">
                <a14:useLocalDpi xmlns:a14="http://schemas.microsoft.com/office/drawing/2010/main" val="0"/>
              </a:ext>
            </a:extLst>
          </a:blip>
          <a:srcRect l="10099" t="32259" r="10697" b="31954"/>
          <a:stretch/>
        </p:blipFill>
        <p:spPr bwMode="auto">
          <a:xfrm>
            <a:off x="1636847" y="5550201"/>
            <a:ext cx="1118329" cy="354456"/>
          </a:xfrm>
          <a:prstGeom prst="rect">
            <a:avLst/>
          </a:prstGeom>
          <a:noFill/>
          <a:extLst>
            <a:ext uri="{909E8E84-426E-40DD-AFC4-6F175D3DCCD1}">
              <a14:hiddenFill xmlns:a14="http://schemas.microsoft.com/office/drawing/2010/main">
                <a:solidFill>
                  <a:srgbClr val="FFFFFF"/>
                </a:solidFill>
              </a14:hiddenFill>
            </a:ext>
          </a:extLst>
        </p:spPr>
      </p:pic>
      <p:pic>
        <p:nvPicPr>
          <p:cNvPr id="1330" name="Picture 306" descr="Sussex Health &amp; Care and NHS Sussex">
            <a:extLst>
              <a:ext uri="{FF2B5EF4-FFF2-40B4-BE49-F238E27FC236}">
                <a16:creationId xmlns:a16="http://schemas.microsoft.com/office/drawing/2014/main" id="{E28320A8-0C0D-BD66-E102-5D974198B414}"/>
              </a:ext>
            </a:extLst>
          </p:cNvPr>
          <p:cNvPicPr>
            <a:picLocks noChangeAspect="1" noChangeArrowheads="1"/>
          </p:cNvPicPr>
          <p:nvPr/>
        </p:nvPicPr>
        <p:blipFill>
          <a:blip r:embed="rId151" cstate="email">
            <a:extLst>
              <a:ext uri="{28A0092B-C50C-407E-A947-70E740481C1C}">
                <a14:useLocalDpi xmlns:a14="http://schemas.microsoft.com/office/drawing/2010/main" val="0"/>
              </a:ext>
            </a:extLst>
          </a:blip>
          <a:srcRect/>
          <a:stretch>
            <a:fillRect/>
          </a:stretch>
        </p:blipFill>
        <p:spPr bwMode="auto">
          <a:xfrm>
            <a:off x="2761763" y="5222861"/>
            <a:ext cx="485119" cy="358728"/>
          </a:xfrm>
          <a:prstGeom prst="rect">
            <a:avLst/>
          </a:prstGeom>
          <a:noFill/>
          <a:extLst>
            <a:ext uri="{909E8E84-426E-40DD-AFC4-6F175D3DCCD1}">
              <a14:hiddenFill xmlns:a14="http://schemas.microsoft.com/office/drawing/2010/main">
                <a:solidFill>
                  <a:srgbClr val="FFFFFF"/>
                </a:solidFill>
              </a14:hiddenFill>
            </a:ext>
          </a:extLst>
        </p:spPr>
      </p:pic>
      <p:pic>
        <p:nvPicPr>
          <p:cNvPr id="1332" name="Picture 308" descr="NHS Tayside | Dundee">
            <a:extLst>
              <a:ext uri="{FF2B5EF4-FFF2-40B4-BE49-F238E27FC236}">
                <a16:creationId xmlns:a16="http://schemas.microsoft.com/office/drawing/2014/main" id="{9E5F4494-AF35-4C05-603F-ECF7DE925CA9}"/>
              </a:ext>
            </a:extLst>
          </p:cNvPr>
          <p:cNvPicPr>
            <a:picLocks noChangeAspect="1" noChangeArrowheads="1"/>
          </p:cNvPicPr>
          <p:nvPr/>
        </p:nvPicPr>
        <p:blipFill rotWithShape="1">
          <a:blip r:embed="rId152" cstate="email">
            <a:extLst>
              <a:ext uri="{28A0092B-C50C-407E-A947-70E740481C1C}">
                <a14:useLocalDpi xmlns:a14="http://schemas.microsoft.com/office/drawing/2010/main" val="0"/>
              </a:ext>
            </a:extLst>
          </a:blip>
          <a:srcRect/>
          <a:stretch/>
        </p:blipFill>
        <p:spPr bwMode="auto">
          <a:xfrm>
            <a:off x="87317" y="5893367"/>
            <a:ext cx="799229" cy="583718"/>
          </a:xfrm>
          <a:prstGeom prst="rect">
            <a:avLst/>
          </a:prstGeom>
          <a:noFill/>
          <a:extLst>
            <a:ext uri="{909E8E84-426E-40DD-AFC4-6F175D3DCCD1}">
              <a14:hiddenFill xmlns:a14="http://schemas.microsoft.com/office/drawing/2010/main">
                <a:solidFill>
                  <a:srgbClr val="FFFFFF"/>
                </a:solidFill>
              </a14:hiddenFill>
            </a:ext>
          </a:extLst>
        </p:spPr>
      </p:pic>
      <p:pic>
        <p:nvPicPr>
          <p:cNvPr id="1334" name="Picture 310" descr="Kirklees Integrated Care Board ...">
            <a:extLst>
              <a:ext uri="{FF2B5EF4-FFF2-40B4-BE49-F238E27FC236}">
                <a16:creationId xmlns:a16="http://schemas.microsoft.com/office/drawing/2014/main" id="{9F23C4B7-610E-9902-121E-DC910F9AE389}"/>
              </a:ext>
            </a:extLst>
          </p:cNvPr>
          <p:cNvPicPr>
            <a:picLocks noChangeAspect="1" noChangeArrowheads="1"/>
          </p:cNvPicPr>
          <p:nvPr/>
        </p:nvPicPr>
        <p:blipFill>
          <a:blip r:embed="rId153" cstate="email">
            <a:extLst>
              <a:ext uri="{28A0092B-C50C-407E-A947-70E740481C1C}">
                <a14:useLocalDpi xmlns:a14="http://schemas.microsoft.com/office/drawing/2010/main" val="0"/>
              </a:ext>
            </a:extLst>
          </a:blip>
          <a:srcRect/>
          <a:stretch>
            <a:fillRect/>
          </a:stretch>
        </p:blipFill>
        <p:spPr bwMode="auto">
          <a:xfrm>
            <a:off x="3297398" y="5249731"/>
            <a:ext cx="1084385" cy="415233"/>
          </a:xfrm>
          <a:prstGeom prst="rect">
            <a:avLst/>
          </a:prstGeom>
          <a:noFill/>
          <a:extLst>
            <a:ext uri="{909E8E84-426E-40DD-AFC4-6F175D3DCCD1}">
              <a14:hiddenFill xmlns:a14="http://schemas.microsoft.com/office/drawing/2010/main">
                <a:solidFill>
                  <a:srgbClr val="FFFFFF"/>
                </a:solidFill>
              </a14:hiddenFill>
            </a:ext>
          </a:extLst>
        </p:spPr>
      </p:pic>
      <p:pic>
        <p:nvPicPr>
          <p:cNvPr id="1336" name="Picture 312" descr="NHS Western Isles (@NHSWI) / X">
            <a:extLst>
              <a:ext uri="{FF2B5EF4-FFF2-40B4-BE49-F238E27FC236}">
                <a16:creationId xmlns:a16="http://schemas.microsoft.com/office/drawing/2014/main" id="{E325DF04-2571-9F06-2A33-E6F2480D56F3}"/>
              </a:ext>
            </a:extLst>
          </p:cNvPr>
          <p:cNvPicPr>
            <a:picLocks noChangeAspect="1" noChangeArrowheads="1"/>
          </p:cNvPicPr>
          <p:nvPr/>
        </p:nvPicPr>
        <p:blipFill rotWithShape="1">
          <a:blip r:embed="rId154" cstate="email">
            <a:extLst>
              <a:ext uri="{28A0092B-C50C-407E-A947-70E740481C1C}">
                <a14:useLocalDpi xmlns:a14="http://schemas.microsoft.com/office/drawing/2010/main" val="0"/>
              </a:ext>
            </a:extLst>
          </a:blip>
          <a:srcRect/>
          <a:stretch/>
        </p:blipFill>
        <p:spPr bwMode="auto">
          <a:xfrm>
            <a:off x="4438235" y="5105552"/>
            <a:ext cx="647906" cy="476037"/>
          </a:xfrm>
          <a:prstGeom prst="rect">
            <a:avLst/>
          </a:prstGeom>
          <a:noFill/>
          <a:extLst>
            <a:ext uri="{909E8E84-426E-40DD-AFC4-6F175D3DCCD1}">
              <a14:hiddenFill xmlns:a14="http://schemas.microsoft.com/office/drawing/2010/main">
                <a:solidFill>
                  <a:srgbClr val="FFFFFF"/>
                </a:solidFill>
              </a14:hiddenFill>
            </a:ext>
          </a:extLst>
        </p:spPr>
      </p:pic>
      <p:pic>
        <p:nvPicPr>
          <p:cNvPr id="1338" name="Picture 314" descr="Norfolk and Norwich University ...">
            <a:extLst>
              <a:ext uri="{FF2B5EF4-FFF2-40B4-BE49-F238E27FC236}">
                <a16:creationId xmlns:a16="http://schemas.microsoft.com/office/drawing/2014/main" id="{AE8331F6-4DE3-4F6C-F0F8-7AE9FC0D18E0}"/>
              </a:ext>
            </a:extLst>
          </p:cNvPr>
          <p:cNvPicPr>
            <a:picLocks noChangeAspect="1" noChangeArrowheads="1"/>
          </p:cNvPicPr>
          <p:nvPr/>
        </p:nvPicPr>
        <p:blipFill>
          <a:blip r:embed="rId155" cstate="email">
            <a:extLst>
              <a:ext uri="{28A0092B-C50C-407E-A947-70E740481C1C}">
                <a14:useLocalDpi xmlns:a14="http://schemas.microsoft.com/office/drawing/2010/main" val="0"/>
              </a:ext>
            </a:extLst>
          </a:blip>
          <a:srcRect/>
          <a:stretch>
            <a:fillRect/>
          </a:stretch>
        </p:blipFill>
        <p:spPr bwMode="auto">
          <a:xfrm>
            <a:off x="5085934" y="5086291"/>
            <a:ext cx="674691" cy="305025"/>
          </a:xfrm>
          <a:prstGeom prst="rect">
            <a:avLst/>
          </a:prstGeom>
          <a:noFill/>
          <a:extLst>
            <a:ext uri="{909E8E84-426E-40DD-AFC4-6F175D3DCCD1}">
              <a14:hiddenFill xmlns:a14="http://schemas.microsoft.com/office/drawing/2010/main">
                <a:solidFill>
                  <a:srgbClr val="FFFFFF"/>
                </a:solidFill>
              </a14:hiddenFill>
            </a:ext>
          </a:extLst>
        </p:spPr>
      </p:pic>
      <p:pic>
        <p:nvPicPr>
          <p:cNvPr id="1340" name="Picture 316" descr="Suffolk NHS Foundation Trust ...">
            <a:extLst>
              <a:ext uri="{FF2B5EF4-FFF2-40B4-BE49-F238E27FC236}">
                <a16:creationId xmlns:a16="http://schemas.microsoft.com/office/drawing/2014/main" id="{814572E9-509D-2420-25DD-4675CC260D0A}"/>
              </a:ext>
            </a:extLst>
          </p:cNvPr>
          <p:cNvPicPr>
            <a:picLocks noChangeAspect="1" noChangeArrowheads="1"/>
          </p:cNvPicPr>
          <p:nvPr/>
        </p:nvPicPr>
        <p:blipFill>
          <a:blip r:embed="rId156" cstate="email">
            <a:extLst>
              <a:ext uri="{28A0092B-C50C-407E-A947-70E740481C1C}">
                <a14:useLocalDpi xmlns:a14="http://schemas.microsoft.com/office/drawing/2010/main" val="0"/>
              </a:ext>
            </a:extLst>
          </a:blip>
          <a:srcRect/>
          <a:stretch>
            <a:fillRect/>
          </a:stretch>
        </p:blipFill>
        <p:spPr bwMode="auto">
          <a:xfrm>
            <a:off x="869915" y="5939841"/>
            <a:ext cx="982286" cy="370370"/>
          </a:xfrm>
          <a:prstGeom prst="rect">
            <a:avLst/>
          </a:prstGeom>
          <a:noFill/>
          <a:extLst>
            <a:ext uri="{909E8E84-426E-40DD-AFC4-6F175D3DCCD1}">
              <a14:hiddenFill xmlns:a14="http://schemas.microsoft.com/office/drawing/2010/main">
                <a:solidFill>
                  <a:srgbClr val="FFFFFF"/>
                </a:solidFill>
              </a14:hiddenFill>
            </a:ext>
          </a:extLst>
        </p:spPr>
      </p:pic>
      <p:pic>
        <p:nvPicPr>
          <p:cNvPr id="1342" name="Picture 318" descr="COVID-19 Resuscitation | Norfolk ...">
            <a:extLst>
              <a:ext uri="{FF2B5EF4-FFF2-40B4-BE49-F238E27FC236}">
                <a16:creationId xmlns:a16="http://schemas.microsoft.com/office/drawing/2014/main" id="{8BD0CA43-4287-DCA4-850C-0E44F4EDB318}"/>
              </a:ext>
            </a:extLst>
          </p:cNvPr>
          <p:cNvPicPr>
            <a:picLocks noChangeAspect="1" noChangeArrowheads="1"/>
          </p:cNvPicPr>
          <p:nvPr/>
        </p:nvPicPr>
        <p:blipFill>
          <a:blip r:embed="rId157" cstate="email">
            <a:extLst>
              <a:ext uri="{28A0092B-C50C-407E-A947-70E740481C1C}">
                <a14:useLocalDpi xmlns:a14="http://schemas.microsoft.com/office/drawing/2010/main" val="0"/>
              </a:ext>
            </a:extLst>
          </a:blip>
          <a:srcRect/>
          <a:stretch>
            <a:fillRect/>
          </a:stretch>
        </p:blipFill>
        <p:spPr bwMode="auto">
          <a:xfrm>
            <a:off x="8081064" y="5022128"/>
            <a:ext cx="488875" cy="235036"/>
          </a:xfrm>
          <a:prstGeom prst="rect">
            <a:avLst/>
          </a:prstGeom>
          <a:noFill/>
          <a:extLst>
            <a:ext uri="{909E8E84-426E-40DD-AFC4-6F175D3DCCD1}">
              <a14:hiddenFill xmlns:a14="http://schemas.microsoft.com/office/drawing/2010/main">
                <a:solidFill>
                  <a:srgbClr val="FFFFFF"/>
                </a:solidFill>
              </a14:hiddenFill>
            </a:ext>
          </a:extLst>
        </p:spPr>
      </p:pic>
      <p:pic>
        <p:nvPicPr>
          <p:cNvPr id="1344" name="Picture 320" descr="North Bristol NHS Trust ...">
            <a:extLst>
              <a:ext uri="{FF2B5EF4-FFF2-40B4-BE49-F238E27FC236}">
                <a16:creationId xmlns:a16="http://schemas.microsoft.com/office/drawing/2014/main" id="{46412471-FCE4-CA63-87C1-E60E269B9FED}"/>
              </a:ext>
            </a:extLst>
          </p:cNvPr>
          <p:cNvPicPr>
            <a:picLocks noChangeAspect="1" noChangeArrowheads="1"/>
          </p:cNvPicPr>
          <p:nvPr/>
        </p:nvPicPr>
        <p:blipFill rotWithShape="1">
          <a:blip r:embed="rId158" cstate="email">
            <a:extLst>
              <a:ext uri="{28A0092B-C50C-407E-A947-70E740481C1C}">
                <a14:useLocalDpi xmlns:a14="http://schemas.microsoft.com/office/drawing/2010/main" val="0"/>
              </a:ext>
            </a:extLst>
          </a:blip>
          <a:srcRect/>
          <a:stretch/>
        </p:blipFill>
        <p:spPr bwMode="auto">
          <a:xfrm>
            <a:off x="5809969" y="5016706"/>
            <a:ext cx="522529" cy="305025"/>
          </a:xfrm>
          <a:prstGeom prst="rect">
            <a:avLst/>
          </a:prstGeom>
          <a:noFill/>
          <a:extLst>
            <a:ext uri="{909E8E84-426E-40DD-AFC4-6F175D3DCCD1}">
              <a14:hiddenFill xmlns:a14="http://schemas.microsoft.com/office/drawing/2010/main">
                <a:solidFill>
                  <a:srgbClr val="FFFFFF"/>
                </a:solidFill>
              </a14:hiddenFill>
            </a:ext>
          </a:extLst>
        </p:spPr>
      </p:pic>
      <p:pic>
        <p:nvPicPr>
          <p:cNvPr id="1346" name="Picture 322" descr="North Cumbria Integrated Care NHS ...">
            <a:extLst>
              <a:ext uri="{FF2B5EF4-FFF2-40B4-BE49-F238E27FC236}">
                <a16:creationId xmlns:a16="http://schemas.microsoft.com/office/drawing/2014/main" id="{D6B06472-2F22-6ABA-3F94-14E93E1E761A}"/>
              </a:ext>
            </a:extLst>
          </p:cNvPr>
          <p:cNvPicPr>
            <a:picLocks noChangeAspect="1" noChangeArrowheads="1"/>
          </p:cNvPicPr>
          <p:nvPr/>
        </p:nvPicPr>
        <p:blipFill>
          <a:blip r:embed="rId159" cstate="email">
            <a:extLst>
              <a:ext uri="{28A0092B-C50C-407E-A947-70E740481C1C}">
                <a14:useLocalDpi xmlns:a14="http://schemas.microsoft.com/office/drawing/2010/main" val="0"/>
              </a:ext>
            </a:extLst>
          </a:blip>
          <a:srcRect/>
          <a:stretch>
            <a:fillRect/>
          </a:stretch>
        </p:blipFill>
        <p:spPr bwMode="auto">
          <a:xfrm>
            <a:off x="1857198" y="5939841"/>
            <a:ext cx="616197" cy="366330"/>
          </a:xfrm>
          <a:prstGeom prst="rect">
            <a:avLst/>
          </a:prstGeom>
          <a:noFill/>
          <a:extLst>
            <a:ext uri="{909E8E84-426E-40DD-AFC4-6F175D3DCCD1}">
              <a14:hiddenFill xmlns:a14="http://schemas.microsoft.com/office/drawing/2010/main">
                <a:solidFill>
                  <a:srgbClr val="FFFFFF"/>
                </a:solidFill>
              </a14:hiddenFill>
            </a:ext>
          </a:extLst>
        </p:spPr>
      </p:pic>
      <p:pic>
        <p:nvPicPr>
          <p:cNvPr id="1348" name="Picture 324" descr="Spotlight on... Digital transformation ...">
            <a:extLst>
              <a:ext uri="{FF2B5EF4-FFF2-40B4-BE49-F238E27FC236}">
                <a16:creationId xmlns:a16="http://schemas.microsoft.com/office/drawing/2014/main" id="{EEDEBB34-DFF4-8056-1A00-DFB5501F8B68}"/>
              </a:ext>
            </a:extLst>
          </p:cNvPr>
          <p:cNvPicPr>
            <a:picLocks noChangeAspect="1" noChangeArrowheads="1"/>
          </p:cNvPicPr>
          <p:nvPr/>
        </p:nvPicPr>
        <p:blipFill rotWithShape="1">
          <a:blip r:embed="rId160" cstate="email">
            <a:extLst>
              <a:ext uri="{28A0092B-C50C-407E-A947-70E740481C1C}">
                <a14:useLocalDpi xmlns:a14="http://schemas.microsoft.com/office/drawing/2010/main" val="0"/>
              </a:ext>
            </a:extLst>
          </a:blip>
          <a:srcRect t="28276" b="34726"/>
          <a:stretch/>
        </p:blipFill>
        <p:spPr bwMode="auto">
          <a:xfrm>
            <a:off x="2771164" y="5651284"/>
            <a:ext cx="647906" cy="239705"/>
          </a:xfrm>
          <a:prstGeom prst="rect">
            <a:avLst/>
          </a:prstGeom>
          <a:noFill/>
          <a:extLst>
            <a:ext uri="{909E8E84-426E-40DD-AFC4-6F175D3DCCD1}">
              <a14:hiddenFill xmlns:a14="http://schemas.microsoft.com/office/drawing/2010/main">
                <a:solidFill>
                  <a:srgbClr val="FFFFFF"/>
                </a:solidFill>
              </a14:hiddenFill>
            </a:ext>
          </a:extLst>
        </p:spPr>
      </p:pic>
      <p:pic>
        <p:nvPicPr>
          <p:cNvPr id="1350" name="Picture 326" descr="Home - NHS North East London">
            <a:extLst>
              <a:ext uri="{FF2B5EF4-FFF2-40B4-BE49-F238E27FC236}">
                <a16:creationId xmlns:a16="http://schemas.microsoft.com/office/drawing/2014/main" id="{2EC7E3FE-9287-F04B-649E-C5A786D0807E}"/>
              </a:ext>
            </a:extLst>
          </p:cNvPr>
          <p:cNvPicPr>
            <a:picLocks noChangeAspect="1" noChangeArrowheads="1"/>
          </p:cNvPicPr>
          <p:nvPr/>
        </p:nvPicPr>
        <p:blipFill>
          <a:blip r:embed="rId161" cstate="email">
            <a:extLst>
              <a:ext uri="{28A0092B-C50C-407E-A947-70E740481C1C}">
                <a14:useLocalDpi xmlns:a14="http://schemas.microsoft.com/office/drawing/2010/main" val="0"/>
              </a:ext>
            </a:extLst>
          </a:blip>
          <a:srcRect/>
          <a:stretch>
            <a:fillRect/>
          </a:stretch>
        </p:blipFill>
        <p:spPr bwMode="auto">
          <a:xfrm>
            <a:off x="747088" y="6338594"/>
            <a:ext cx="1016823" cy="296471"/>
          </a:xfrm>
          <a:prstGeom prst="rect">
            <a:avLst/>
          </a:prstGeom>
          <a:noFill/>
          <a:extLst>
            <a:ext uri="{909E8E84-426E-40DD-AFC4-6F175D3DCCD1}">
              <a14:hiddenFill xmlns:a14="http://schemas.microsoft.com/office/drawing/2010/main">
                <a:solidFill>
                  <a:srgbClr val="FFFFFF"/>
                </a:solidFill>
              </a14:hiddenFill>
            </a:ext>
          </a:extLst>
        </p:spPr>
      </p:pic>
      <p:pic>
        <p:nvPicPr>
          <p:cNvPr id="1352" name="Picture 328" descr="North Middlesex University Hospital NHS ...">
            <a:extLst>
              <a:ext uri="{FF2B5EF4-FFF2-40B4-BE49-F238E27FC236}">
                <a16:creationId xmlns:a16="http://schemas.microsoft.com/office/drawing/2014/main" id="{88ADB6C2-A892-D4F4-CFA2-9B4619907847}"/>
              </a:ext>
            </a:extLst>
          </p:cNvPr>
          <p:cNvPicPr>
            <a:picLocks noChangeAspect="1" noChangeArrowheads="1"/>
          </p:cNvPicPr>
          <p:nvPr/>
        </p:nvPicPr>
        <p:blipFill>
          <a:blip r:embed="rId162" cstate="email">
            <a:extLst>
              <a:ext uri="{28A0092B-C50C-407E-A947-70E740481C1C}">
                <a14:useLocalDpi xmlns:a14="http://schemas.microsoft.com/office/drawing/2010/main" val="0"/>
              </a:ext>
            </a:extLst>
          </a:blip>
          <a:srcRect/>
          <a:stretch>
            <a:fillRect/>
          </a:stretch>
        </p:blipFill>
        <p:spPr bwMode="auto">
          <a:xfrm>
            <a:off x="6381352" y="4995718"/>
            <a:ext cx="660280" cy="326013"/>
          </a:xfrm>
          <a:prstGeom prst="rect">
            <a:avLst/>
          </a:prstGeom>
          <a:noFill/>
          <a:extLst>
            <a:ext uri="{909E8E84-426E-40DD-AFC4-6F175D3DCCD1}">
              <a14:hiddenFill xmlns:a14="http://schemas.microsoft.com/office/drawing/2010/main">
                <a:solidFill>
                  <a:srgbClr val="FFFFFF"/>
                </a:solidFill>
              </a14:hiddenFill>
            </a:ext>
          </a:extLst>
        </p:spPr>
      </p:pic>
      <p:pic>
        <p:nvPicPr>
          <p:cNvPr id="1354" name="Picture 330" descr="North Staffordshire Combined Healthcare ...">
            <a:extLst>
              <a:ext uri="{FF2B5EF4-FFF2-40B4-BE49-F238E27FC236}">
                <a16:creationId xmlns:a16="http://schemas.microsoft.com/office/drawing/2014/main" id="{220E8748-5DC1-1F11-AC2D-5AD3356DD42B}"/>
              </a:ext>
            </a:extLst>
          </p:cNvPr>
          <p:cNvPicPr>
            <a:picLocks noChangeAspect="1" noChangeArrowheads="1"/>
          </p:cNvPicPr>
          <p:nvPr/>
        </p:nvPicPr>
        <p:blipFill>
          <a:blip r:embed="rId163" cstate="email">
            <a:extLst>
              <a:ext uri="{28A0092B-C50C-407E-A947-70E740481C1C}">
                <a14:useLocalDpi xmlns:a14="http://schemas.microsoft.com/office/drawing/2010/main" val="0"/>
              </a:ext>
            </a:extLst>
          </a:blip>
          <a:srcRect/>
          <a:stretch>
            <a:fillRect/>
          </a:stretch>
        </p:blipFill>
        <p:spPr bwMode="auto">
          <a:xfrm>
            <a:off x="2524441" y="5959302"/>
            <a:ext cx="701496" cy="305357"/>
          </a:xfrm>
          <a:prstGeom prst="rect">
            <a:avLst/>
          </a:prstGeom>
          <a:noFill/>
          <a:extLst>
            <a:ext uri="{909E8E84-426E-40DD-AFC4-6F175D3DCCD1}">
              <a14:hiddenFill xmlns:a14="http://schemas.microsoft.com/office/drawing/2010/main">
                <a:solidFill>
                  <a:srgbClr val="FFFFFF"/>
                </a:solidFill>
              </a14:hiddenFill>
            </a:ext>
          </a:extLst>
        </p:spPr>
      </p:pic>
      <p:pic>
        <p:nvPicPr>
          <p:cNvPr id="1356" name="Picture 332" descr="Hartlepool NHS Foundation Trust">
            <a:extLst>
              <a:ext uri="{FF2B5EF4-FFF2-40B4-BE49-F238E27FC236}">
                <a16:creationId xmlns:a16="http://schemas.microsoft.com/office/drawing/2014/main" id="{CF1C78F1-0ABB-DFC7-4565-82E1F836228E}"/>
              </a:ext>
            </a:extLst>
          </p:cNvPr>
          <p:cNvPicPr>
            <a:picLocks noChangeAspect="1" noChangeArrowheads="1"/>
          </p:cNvPicPr>
          <p:nvPr/>
        </p:nvPicPr>
        <p:blipFill>
          <a:blip r:embed="rId164" cstate="email">
            <a:extLst>
              <a:ext uri="{28A0092B-C50C-407E-A947-70E740481C1C}">
                <a14:useLocalDpi xmlns:a14="http://schemas.microsoft.com/office/drawing/2010/main" val="0"/>
              </a:ext>
            </a:extLst>
          </a:blip>
          <a:srcRect/>
          <a:stretch>
            <a:fillRect/>
          </a:stretch>
        </p:blipFill>
        <p:spPr bwMode="auto">
          <a:xfrm>
            <a:off x="7134758" y="4973946"/>
            <a:ext cx="865817" cy="235036"/>
          </a:xfrm>
          <a:prstGeom prst="rect">
            <a:avLst/>
          </a:prstGeom>
          <a:noFill/>
          <a:extLst>
            <a:ext uri="{909E8E84-426E-40DD-AFC4-6F175D3DCCD1}">
              <a14:hiddenFill xmlns:a14="http://schemas.microsoft.com/office/drawing/2010/main">
                <a:solidFill>
                  <a:srgbClr val="FFFFFF"/>
                </a:solidFill>
              </a14:hiddenFill>
            </a:ext>
          </a:extLst>
        </p:spPr>
      </p:pic>
      <p:pic>
        <p:nvPicPr>
          <p:cNvPr id="1358" name="Picture 334" descr="NWAS - North West Ambulance Service NHS ...">
            <a:extLst>
              <a:ext uri="{FF2B5EF4-FFF2-40B4-BE49-F238E27FC236}">
                <a16:creationId xmlns:a16="http://schemas.microsoft.com/office/drawing/2014/main" id="{F8D6963F-B7A3-E51A-1675-EF82C90CF86A}"/>
              </a:ext>
            </a:extLst>
          </p:cNvPr>
          <p:cNvPicPr>
            <a:picLocks noChangeAspect="1" noChangeArrowheads="1"/>
          </p:cNvPicPr>
          <p:nvPr/>
        </p:nvPicPr>
        <p:blipFill>
          <a:blip r:embed="rId165" cstate="email">
            <a:extLst>
              <a:ext uri="{28A0092B-C50C-407E-A947-70E740481C1C}">
                <a14:useLocalDpi xmlns:a14="http://schemas.microsoft.com/office/drawing/2010/main" val="0"/>
              </a:ext>
            </a:extLst>
          </a:blip>
          <a:srcRect/>
          <a:stretch>
            <a:fillRect/>
          </a:stretch>
        </p:blipFill>
        <p:spPr bwMode="auto">
          <a:xfrm>
            <a:off x="5082932" y="5421688"/>
            <a:ext cx="670560" cy="256771"/>
          </a:xfrm>
          <a:prstGeom prst="rect">
            <a:avLst/>
          </a:prstGeom>
          <a:noFill/>
          <a:extLst>
            <a:ext uri="{909E8E84-426E-40DD-AFC4-6F175D3DCCD1}">
              <a14:hiddenFill xmlns:a14="http://schemas.microsoft.com/office/drawing/2010/main">
                <a:solidFill>
                  <a:srgbClr val="FFFFFF"/>
                </a:solidFill>
              </a14:hiddenFill>
            </a:ext>
          </a:extLst>
        </p:spPr>
      </p:pic>
      <p:pic>
        <p:nvPicPr>
          <p:cNvPr id="1360" name="Picture 336" descr="North West Anglia NHS Foundation Trust ...">
            <a:extLst>
              <a:ext uri="{FF2B5EF4-FFF2-40B4-BE49-F238E27FC236}">
                <a16:creationId xmlns:a16="http://schemas.microsoft.com/office/drawing/2014/main" id="{DC03B6DC-EA47-93D1-57E6-EE15F6ACA200}"/>
              </a:ext>
            </a:extLst>
          </p:cNvPr>
          <p:cNvPicPr>
            <a:picLocks noChangeAspect="1" noChangeArrowheads="1"/>
          </p:cNvPicPr>
          <p:nvPr/>
        </p:nvPicPr>
        <p:blipFill>
          <a:blip r:embed="rId166" cstate="email">
            <a:extLst>
              <a:ext uri="{28A0092B-C50C-407E-A947-70E740481C1C}">
                <a14:useLocalDpi xmlns:a14="http://schemas.microsoft.com/office/drawing/2010/main" val="0"/>
              </a:ext>
            </a:extLst>
          </a:blip>
          <a:srcRect/>
          <a:stretch>
            <a:fillRect/>
          </a:stretch>
        </p:blipFill>
        <p:spPr bwMode="auto">
          <a:xfrm>
            <a:off x="10191886" y="5190528"/>
            <a:ext cx="1096750" cy="431960"/>
          </a:xfrm>
          <a:prstGeom prst="rect">
            <a:avLst/>
          </a:prstGeom>
          <a:noFill/>
          <a:extLst>
            <a:ext uri="{909E8E84-426E-40DD-AFC4-6F175D3DCCD1}">
              <a14:hiddenFill xmlns:a14="http://schemas.microsoft.com/office/drawing/2010/main">
                <a:solidFill>
                  <a:srgbClr val="FFFFFF"/>
                </a:solidFill>
              </a14:hiddenFill>
            </a:ext>
          </a:extLst>
        </p:spPr>
      </p:pic>
      <p:pic>
        <p:nvPicPr>
          <p:cNvPr id="1362" name="Picture 338" descr="Home | NHFT">
            <a:extLst>
              <a:ext uri="{FF2B5EF4-FFF2-40B4-BE49-F238E27FC236}">
                <a16:creationId xmlns:a16="http://schemas.microsoft.com/office/drawing/2014/main" id="{38188C19-91F4-FC37-B404-9251A637A1C8}"/>
              </a:ext>
            </a:extLst>
          </p:cNvPr>
          <p:cNvPicPr>
            <a:picLocks noChangeAspect="1" noChangeArrowheads="1"/>
          </p:cNvPicPr>
          <p:nvPr/>
        </p:nvPicPr>
        <p:blipFill>
          <a:blip r:embed="rId167" cstate="email">
            <a:extLst>
              <a:ext uri="{28A0092B-C50C-407E-A947-70E740481C1C}">
                <a14:useLocalDpi xmlns:a14="http://schemas.microsoft.com/office/drawing/2010/main" val="0"/>
              </a:ext>
            </a:extLst>
          </a:blip>
          <a:srcRect/>
          <a:stretch>
            <a:fillRect/>
          </a:stretch>
        </p:blipFill>
        <p:spPr bwMode="auto">
          <a:xfrm>
            <a:off x="5789139" y="5363288"/>
            <a:ext cx="805256" cy="193402"/>
          </a:xfrm>
          <a:prstGeom prst="rect">
            <a:avLst/>
          </a:prstGeom>
          <a:noFill/>
          <a:extLst>
            <a:ext uri="{909E8E84-426E-40DD-AFC4-6F175D3DCCD1}">
              <a14:hiddenFill xmlns:a14="http://schemas.microsoft.com/office/drawing/2010/main">
                <a:solidFill>
                  <a:srgbClr val="FFFFFF"/>
                </a:solidFill>
              </a14:hiddenFill>
            </a:ext>
          </a:extLst>
        </p:spPr>
      </p:pic>
      <p:pic>
        <p:nvPicPr>
          <p:cNvPr id="1364" name="Picture 340" descr="hospital ward to reduce orthopaedic ...">
            <a:extLst>
              <a:ext uri="{FF2B5EF4-FFF2-40B4-BE49-F238E27FC236}">
                <a16:creationId xmlns:a16="http://schemas.microsoft.com/office/drawing/2014/main" id="{0CB889E3-4461-0B64-ECB5-7A19D39F36F6}"/>
              </a:ext>
            </a:extLst>
          </p:cNvPr>
          <p:cNvPicPr>
            <a:picLocks noChangeAspect="1" noChangeArrowheads="1"/>
          </p:cNvPicPr>
          <p:nvPr/>
        </p:nvPicPr>
        <p:blipFill>
          <a:blip r:embed="rId168" cstate="email">
            <a:extLst>
              <a:ext uri="{28A0092B-C50C-407E-A947-70E740481C1C}">
                <a14:useLocalDpi xmlns:a14="http://schemas.microsoft.com/office/drawing/2010/main" val="0"/>
              </a:ext>
            </a:extLst>
          </a:blip>
          <a:srcRect/>
          <a:stretch>
            <a:fillRect/>
          </a:stretch>
        </p:blipFill>
        <p:spPr bwMode="auto">
          <a:xfrm>
            <a:off x="3416484" y="5708843"/>
            <a:ext cx="1180956" cy="391628"/>
          </a:xfrm>
          <a:prstGeom prst="rect">
            <a:avLst/>
          </a:prstGeom>
          <a:noFill/>
          <a:extLst>
            <a:ext uri="{909E8E84-426E-40DD-AFC4-6F175D3DCCD1}">
              <a14:hiddenFill xmlns:a14="http://schemas.microsoft.com/office/drawing/2010/main">
                <a:solidFill>
                  <a:srgbClr val="FFFFFF"/>
                </a:solidFill>
              </a14:hiddenFill>
            </a:ext>
          </a:extLst>
        </p:spPr>
      </p:pic>
      <p:pic>
        <p:nvPicPr>
          <p:cNvPr id="1366" name="Picture 342" descr="Goole NHS Foundation Trust">
            <a:extLst>
              <a:ext uri="{FF2B5EF4-FFF2-40B4-BE49-F238E27FC236}">
                <a16:creationId xmlns:a16="http://schemas.microsoft.com/office/drawing/2014/main" id="{F9F60AD8-BBAC-27D1-A612-26BA125131BA}"/>
              </a:ext>
            </a:extLst>
          </p:cNvPr>
          <p:cNvPicPr>
            <a:picLocks noChangeAspect="1" noChangeArrowheads="1"/>
          </p:cNvPicPr>
          <p:nvPr/>
        </p:nvPicPr>
        <p:blipFill>
          <a:blip r:embed="rId169" cstate="email">
            <a:extLst>
              <a:ext uri="{28A0092B-C50C-407E-A947-70E740481C1C}">
                <a14:useLocalDpi xmlns:a14="http://schemas.microsoft.com/office/drawing/2010/main" val="0"/>
              </a:ext>
            </a:extLst>
          </a:blip>
          <a:srcRect/>
          <a:stretch>
            <a:fillRect/>
          </a:stretch>
        </p:blipFill>
        <p:spPr bwMode="auto">
          <a:xfrm>
            <a:off x="6608442" y="5383353"/>
            <a:ext cx="974354" cy="422998"/>
          </a:xfrm>
          <a:prstGeom prst="rect">
            <a:avLst/>
          </a:prstGeom>
          <a:noFill/>
          <a:extLst>
            <a:ext uri="{909E8E84-426E-40DD-AFC4-6F175D3DCCD1}">
              <a14:hiddenFill xmlns:a14="http://schemas.microsoft.com/office/drawing/2010/main">
                <a:solidFill>
                  <a:srgbClr val="FFFFFF"/>
                </a:solidFill>
              </a14:hiddenFill>
            </a:ext>
          </a:extLst>
        </p:spPr>
      </p:pic>
      <p:pic>
        <p:nvPicPr>
          <p:cNvPr id="1368" name="Picture 344" descr="Northumbria Healthcare NHS FT - Online ...">
            <a:extLst>
              <a:ext uri="{FF2B5EF4-FFF2-40B4-BE49-F238E27FC236}">
                <a16:creationId xmlns:a16="http://schemas.microsoft.com/office/drawing/2014/main" id="{D9938E07-AF8E-DE98-DCA6-4A87C308C65F}"/>
              </a:ext>
            </a:extLst>
          </p:cNvPr>
          <p:cNvPicPr>
            <a:picLocks noChangeAspect="1" noChangeArrowheads="1"/>
          </p:cNvPicPr>
          <p:nvPr/>
        </p:nvPicPr>
        <p:blipFill>
          <a:blip r:embed="rId170" cstate="email">
            <a:extLst>
              <a:ext uri="{28A0092B-C50C-407E-A947-70E740481C1C}">
                <a14:useLocalDpi xmlns:a14="http://schemas.microsoft.com/office/drawing/2010/main" val="0"/>
              </a:ext>
            </a:extLst>
          </a:blip>
          <a:srcRect/>
          <a:stretch>
            <a:fillRect/>
          </a:stretch>
        </p:blipFill>
        <p:spPr bwMode="auto">
          <a:xfrm>
            <a:off x="9348843" y="5188538"/>
            <a:ext cx="832649" cy="246561"/>
          </a:xfrm>
          <a:prstGeom prst="rect">
            <a:avLst/>
          </a:prstGeom>
          <a:noFill/>
          <a:extLst>
            <a:ext uri="{909E8E84-426E-40DD-AFC4-6F175D3DCCD1}">
              <a14:hiddenFill xmlns:a14="http://schemas.microsoft.com/office/drawing/2010/main">
                <a:solidFill>
                  <a:srgbClr val="FFFFFF"/>
                </a:solidFill>
              </a14:hiddenFill>
            </a:ext>
          </a:extLst>
        </p:spPr>
      </p:pic>
      <p:pic>
        <p:nvPicPr>
          <p:cNvPr id="1370" name="Picture 346" descr="Nottingham University Hospitals NHS ...">
            <a:extLst>
              <a:ext uri="{FF2B5EF4-FFF2-40B4-BE49-F238E27FC236}">
                <a16:creationId xmlns:a16="http://schemas.microsoft.com/office/drawing/2014/main" id="{D62715BD-F3CE-9EDD-65F9-2851EADBC7CA}"/>
              </a:ext>
            </a:extLst>
          </p:cNvPr>
          <p:cNvPicPr>
            <a:picLocks noChangeAspect="1" noChangeArrowheads="1"/>
          </p:cNvPicPr>
          <p:nvPr/>
        </p:nvPicPr>
        <p:blipFill rotWithShape="1">
          <a:blip r:embed="rId171" cstate="email">
            <a:extLst>
              <a:ext uri="{28A0092B-C50C-407E-A947-70E740481C1C}">
                <a14:useLocalDpi xmlns:a14="http://schemas.microsoft.com/office/drawing/2010/main" val="0"/>
              </a:ext>
            </a:extLst>
          </a:blip>
          <a:srcRect/>
          <a:stretch/>
        </p:blipFill>
        <p:spPr bwMode="auto">
          <a:xfrm>
            <a:off x="11351966" y="5297300"/>
            <a:ext cx="696599" cy="348501"/>
          </a:xfrm>
          <a:prstGeom prst="rect">
            <a:avLst/>
          </a:prstGeom>
          <a:noFill/>
          <a:extLst>
            <a:ext uri="{909E8E84-426E-40DD-AFC4-6F175D3DCCD1}">
              <a14:hiddenFill xmlns:a14="http://schemas.microsoft.com/office/drawing/2010/main">
                <a:solidFill>
                  <a:srgbClr val="FFFFFF"/>
                </a:solidFill>
              </a14:hiddenFill>
            </a:ext>
          </a:extLst>
        </p:spPr>
      </p:pic>
      <p:pic>
        <p:nvPicPr>
          <p:cNvPr id="1372" name="Picture 348" descr="Nottinghamshire Healthcare - RECAP Health">
            <a:extLst>
              <a:ext uri="{FF2B5EF4-FFF2-40B4-BE49-F238E27FC236}">
                <a16:creationId xmlns:a16="http://schemas.microsoft.com/office/drawing/2014/main" id="{B195E173-AAE6-F7E3-997B-3E3985D6D740}"/>
              </a:ext>
            </a:extLst>
          </p:cNvPr>
          <p:cNvPicPr>
            <a:picLocks noChangeAspect="1" noChangeArrowheads="1"/>
          </p:cNvPicPr>
          <p:nvPr/>
        </p:nvPicPr>
        <p:blipFill>
          <a:blip r:embed="rId172" cstate="email">
            <a:extLst>
              <a:ext uri="{28A0092B-C50C-407E-A947-70E740481C1C}">
                <a14:useLocalDpi xmlns:a14="http://schemas.microsoft.com/office/drawing/2010/main" val="0"/>
              </a:ext>
            </a:extLst>
          </a:blip>
          <a:srcRect/>
          <a:stretch>
            <a:fillRect/>
          </a:stretch>
        </p:blipFill>
        <p:spPr bwMode="auto">
          <a:xfrm>
            <a:off x="4556101" y="5683944"/>
            <a:ext cx="1284491" cy="326013"/>
          </a:xfrm>
          <a:prstGeom prst="rect">
            <a:avLst/>
          </a:prstGeom>
          <a:noFill/>
          <a:extLst>
            <a:ext uri="{909E8E84-426E-40DD-AFC4-6F175D3DCCD1}">
              <a14:hiddenFill xmlns:a14="http://schemas.microsoft.com/office/drawing/2010/main">
                <a:solidFill>
                  <a:srgbClr val="FFFFFF"/>
                </a:solidFill>
              </a14:hiddenFill>
            </a:ext>
          </a:extLst>
        </p:spPr>
      </p:pic>
      <p:pic>
        <p:nvPicPr>
          <p:cNvPr id="1374" name="Picture 350" descr="Oxford University Hospitals (OUH ...">
            <a:extLst>
              <a:ext uri="{FF2B5EF4-FFF2-40B4-BE49-F238E27FC236}">
                <a16:creationId xmlns:a16="http://schemas.microsoft.com/office/drawing/2014/main" id="{8E57A175-ACA2-6B1E-E842-CB0E46EF847B}"/>
              </a:ext>
            </a:extLst>
          </p:cNvPr>
          <p:cNvPicPr>
            <a:picLocks noChangeAspect="1" noChangeArrowheads="1"/>
          </p:cNvPicPr>
          <p:nvPr/>
        </p:nvPicPr>
        <p:blipFill>
          <a:blip r:embed="rId173" cstate="email">
            <a:extLst>
              <a:ext uri="{28A0092B-C50C-407E-A947-70E740481C1C}">
                <a14:useLocalDpi xmlns:a14="http://schemas.microsoft.com/office/drawing/2010/main" val="0"/>
              </a:ext>
            </a:extLst>
          </a:blip>
          <a:srcRect/>
          <a:stretch>
            <a:fillRect/>
          </a:stretch>
        </p:blipFill>
        <p:spPr bwMode="auto">
          <a:xfrm>
            <a:off x="5796009" y="5607062"/>
            <a:ext cx="769187" cy="199289"/>
          </a:xfrm>
          <a:prstGeom prst="rect">
            <a:avLst/>
          </a:prstGeom>
          <a:noFill/>
          <a:extLst>
            <a:ext uri="{909E8E84-426E-40DD-AFC4-6F175D3DCCD1}">
              <a14:hiddenFill xmlns:a14="http://schemas.microsoft.com/office/drawing/2010/main">
                <a:solidFill>
                  <a:srgbClr val="FFFFFF"/>
                </a:solidFill>
              </a14:hiddenFill>
            </a:ext>
          </a:extLst>
        </p:spPr>
      </p:pic>
      <p:pic>
        <p:nvPicPr>
          <p:cNvPr id="1376" name="Picture 352" descr="Oxleas NHS Foundation Trust - Employers ...">
            <a:extLst>
              <a:ext uri="{FF2B5EF4-FFF2-40B4-BE49-F238E27FC236}">
                <a16:creationId xmlns:a16="http://schemas.microsoft.com/office/drawing/2014/main" id="{C69DA7FE-9672-8399-5EDB-2BBFD71F9C3E}"/>
              </a:ext>
            </a:extLst>
          </p:cNvPr>
          <p:cNvPicPr>
            <a:picLocks noChangeAspect="1" noChangeArrowheads="1"/>
          </p:cNvPicPr>
          <p:nvPr/>
        </p:nvPicPr>
        <p:blipFill>
          <a:blip r:embed="rId174" cstate="email">
            <a:extLst>
              <a:ext uri="{28A0092B-C50C-407E-A947-70E740481C1C}">
                <a14:useLocalDpi xmlns:a14="http://schemas.microsoft.com/office/drawing/2010/main" val="0"/>
              </a:ext>
            </a:extLst>
          </a:blip>
          <a:srcRect/>
          <a:stretch>
            <a:fillRect/>
          </a:stretch>
        </p:blipFill>
        <p:spPr bwMode="auto">
          <a:xfrm>
            <a:off x="7557457" y="5230330"/>
            <a:ext cx="566428" cy="287709"/>
          </a:xfrm>
          <a:prstGeom prst="rect">
            <a:avLst/>
          </a:prstGeom>
          <a:noFill/>
          <a:extLst>
            <a:ext uri="{909E8E84-426E-40DD-AFC4-6F175D3DCCD1}">
              <a14:hiddenFill xmlns:a14="http://schemas.microsoft.com/office/drawing/2010/main">
                <a:solidFill>
                  <a:srgbClr val="FFFFFF"/>
                </a:solidFill>
              </a14:hiddenFill>
            </a:ext>
          </a:extLst>
        </p:spPr>
      </p:pic>
      <p:pic>
        <p:nvPicPr>
          <p:cNvPr id="1378" name="Picture 354" descr="The Health and Wellbeing College">
            <a:extLst>
              <a:ext uri="{FF2B5EF4-FFF2-40B4-BE49-F238E27FC236}">
                <a16:creationId xmlns:a16="http://schemas.microsoft.com/office/drawing/2014/main" id="{DFF6B55D-53C9-FB0F-C41C-9794927B2004}"/>
              </a:ext>
            </a:extLst>
          </p:cNvPr>
          <p:cNvPicPr>
            <a:picLocks noChangeAspect="1" noChangeArrowheads="1"/>
          </p:cNvPicPr>
          <p:nvPr/>
        </p:nvPicPr>
        <p:blipFill>
          <a:blip r:embed="rId175" cstate="email">
            <a:extLst>
              <a:ext uri="{28A0092B-C50C-407E-A947-70E740481C1C}">
                <a14:useLocalDpi xmlns:a14="http://schemas.microsoft.com/office/drawing/2010/main" val="0"/>
              </a:ext>
            </a:extLst>
          </a:blip>
          <a:srcRect/>
          <a:stretch>
            <a:fillRect/>
          </a:stretch>
        </p:blipFill>
        <p:spPr bwMode="auto">
          <a:xfrm>
            <a:off x="3261080" y="6009825"/>
            <a:ext cx="659690" cy="326743"/>
          </a:xfrm>
          <a:prstGeom prst="rect">
            <a:avLst/>
          </a:prstGeom>
          <a:noFill/>
          <a:extLst>
            <a:ext uri="{909E8E84-426E-40DD-AFC4-6F175D3DCCD1}">
              <a14:hiddenFill xmlns:a14="http://schemas.microsoft.com/office/drawing/2010/main">
                <a:solidFill>
                  <a:srgbClr val="FFFFFF"/>
                </a:solidFill>
              </a14:hiddenFill>
            </a:ext>
          </a:extLst>
        </p:spPr>
      </p:pic>
      <p:pic>
        <p:nvPicPr>
          <p:cNvPr id="1380" name="Picture 356" descr="Portsmouth Hospitals University NHS ...">
            <a:extLst>
              <a:ext uri="{FF2B5EF4-FFF2-40B4-BE49-F238E27FC236}">
                <a16:creationId xmlns:a16="http://schemas.microsoft.com/office/drawing/2014/main" id="{025F79B2-54E9-C8A3-BFC1-9F9DFB2F56F0}"/>
              </a:ext>
            </a:extLst>
          </p:cNvPr>
          <p:cNvPicPr>
            <a:picLocks noChangeAspect="1" noChangeArrowheads="1"/>
          </p:cNvPicPr>
          <p:nvPr/>
        </p:nvPicPr>
        <p:blipFill>
          <a:blip r:embed="rId176" cstate="email">
            <a:extLst>
              <a:ext uri="{28A0092B-C50C-407E-A947-70E740481C1C}">
                <a14:useLocalDpi xmlns:a14="http://schemas.microsoft.com/office/drawing/2010/main" val="0"/>
              </a:ext>
            </a:extLst>
          </a:blip>
          <a:srcRect/>
          <a:stretch>
            <a:fillRect/>
          </a:stretch>
        </p:blipFill>
        <p:spPr bwMode="auto">
          <a:xfrm>
            <a:off x="8569939" y="5149298"/>
            <a:ext cx="718855" cy="315957"/>
          </a:xfrm>
          <a:prstGeom prst="rect">
            <a:avLst/>
          </a:prstGeom>
          <a:noFill/>
          <a:extLst>
            <a:ext uri="{909E8E84-426E-40DD-AFC4-6F175D3DCCD1}">
              <a14:hiddenFill xmlns:a14="http://schemas.microsoft.com/office/drawing/2010/main">
                <a:solidFill>
                  <a:srgbClr val="FFFFFF"/>
                </a:solidFill>
              </a14:hiddenFill>
            </a:ext>
          </a:extLst>
        </p:spPr>
      </p:pic>
      <p:pic>
        <p:nvPicPr>
          <p:cNvPr id="1382" name="Picture 358" descr="Home | Princess Alexandra Hospital">
            <a:extLst>
              <a:ext uri="{FF2B5EF4-FFF2-40B4-BE49-F238E27FC236}">
                <a16:creationId xmlns:a16="http://schemas.microsoft.com/office/drawing/2014/main" id="{89FA0F0E-5A02-15F5-1242-1802AAE91C98}"/>
              </a:ext>
            </a:extLst>
          </p:cNvPr>
          <p:cNvPicPr>
            <a:picLocks noChangeAspect="1" noChangeArrowheads="1"/>
          </p:cNvPicPr>
          <p:nvPr/>
        </p:nvPicPr>
        <p:blipFill>
          <a:blip r:embed="rId177" cstate="email">
            <a:extLst>
              <a:ext uri="{28A0092B-C50C-407E-A947-70E740481C1C}">
                <a14:useLocalDpi xmlns:a14="http://schemas.microsoft.com/office/drawing/2010/main" val="0"/>
              </a:ext>
            </a:extLst>
          </a:blip>
          <a:srcRect/>
          <a:stretch>
            <a:fillRect/>
          </a:stretch>
        </p:blipFill>
        <p:spPr bwMode="auto">
          <a:xfrm>
            <a:off x="5936314" y="5860404"/>
            <a:ext cx="608375" cy="254220"/>
          </a:xfrm>
          <a:prstGeom prst="rect">
            <a:avLst/>
          </a:prstGeom>
          <a:noFill/>
          <a:extLst>
            <a:ext uri="{909E8E84-426E-40DD-AFC4-6F175D3DCCD1}">
              <a14:hiddenFill xmlns:a14="http://schemas.microsoft.com/office/drawing/2010/main">
                <a:solidFill>
                  <a:srgbClr val="FFFFFF"/>
                </a:solidFill>
              </a14:hiddenFill>
            </a:ext>
          </a:extLst>
        </p:spPr>
      </p:pic>
      <p:pic>
        <p:nvPicPr>
          <p:cNvPr id="1384" name="Picture 360" descr="Lynn NHS Foundation Trust ...">
            <a:extLst>
              <a:ext uri="{FF2B5EF4-FFF2-40B4-BE49-F238E27FC236}">
                <a16:creationId xmlns:a16="http://schemas.microsoft.com/office/drawing/2014/main" id="{2BFD91FB-9C40-5FAD-5AEA-54F5EB029814}"/>
              </a:ext>
            </a:extLst>
          </p:cNvPr>
          <p:cNvPicPr>
            <a:picLocks noChangeAspect="1" noChangeArrowheads="1"/>
          </p:cNvPicPr>
          <p:nvPr/>
        </p:nvPicPr>
        <p:blipFill>
          <a:blip r:embed="rId178" cstate="email">
            <a:extLst>
              <a:ext uri="{28A0092B-C50C-407E-A947-70E740481C1C}">
                <a14:useLocalDpi xmlns:a14="http://schemas.microsoft.com/office/drawing/2010/main" val="0"/>
              </a:ext>
            </a:extLst>
          </a:blip>
          <a:srcRect/>
          <a:stretch>
            <a:fillRect/>
          </a:stretch>
        </p:blipFill>
        <p:spPr bwMode="auto">
          <a:xfrm>
            <a:off x="3941817" y="6066470"/>
            <a:ext cx="811027" cy="433252"/>
          </a:xfrm>
          <a:prstGeom prst="rect">
            <a:avLst/>
          </a:prstGeom>
          <a:noFill/>
          <a:extLst>
            <a:ext uri="{909E8E84-426E-40DD-AFC4-6F175D3DCCD1}">
              <a14:hiddenFill xmlns:a14="http://schemas.microsoft.com/office/drawing/2010/main">
                <a:solidFill>
                  <a:srgbClr val="FFFFFF"/>
                </a:solidFill>
              </a14:hiddenFill>
            </a:ext>
          </a:extLst>
        </p:spPr>
      </p:pic>
      <p:pic>
        <p:nvPicPr>
          <p:cNvPr id="1386" name="Picture 362" descr="Queen Victoria Hospital NHS Foundation ...">
            <a:extLst>
              <a:ext uri="{FF2B5EF4-FFF2-40B4-BE49-F238E27FC236}">
                <a16:creationId xmlns:a16="http://schemas.microsoft.com/office/drawing/2014/main" id="{478F8AA3-B6C9-E693-501B-F9C62E39CC03}"/>
              </a:ext>
            </a:extLst>
          </p:cNvPr>
          <p:cNvPicPr>
            <a:picLocks noChangeAspect="1" noChangeArrowheads="1"/>
          </p:cNvPicPr>
          <p:nvPr/>
        </p:nvPicPr>
        <p:blipFill>
          <a:blip r:embed="rId179" cstate="email">
            <a:extLst>
              <a:ext uri="{28A0092B-C50C-407E-A947-70E740481C1C}">
                <a14:useLocalDpi xmlns:a14="http://schemas.microsoft.com/office/drawing/2010/main" val="0"/>
              </a:ext>
            </a:extLst>
          </a:blip>
          <a:srcRect/>
          <a:stretch>
            <a:fillRect/>
          </a:stretch>
        </p:blipFill>
        <p:spPr bwMode="auto">
          <a:xfrm>
            <a:off x="1753959" y="6345750"/>
            <a:ext cx="838570" cy="252186"/>
          </a:xfrm>
          <a:prstGeom prst="rect">
            <a:avLst/>
          </a:prstGeom>
          <a:noFill/>
          <a:extLst>
            <a:ext uri="{909E8E84-426E-40DD-AFC4-6F175D3DCCD1}">
              <a14:hiddenFill xmlns:a14="http://schemas.microsoft.com/office/drawing/2010/main">
                <a:solidFill>
                  <a:srgbClr val="FFFFFF"/>
                </a:solidFill>
              </a14:hiddenFill>
            </a:ext>
          </a:extLst>
        </p:spPr>
      </p:pic>
      <p:pic>
        <p:nvPicPr>
          <p:cNvPr id="1388" name="Picture 364" descr="Home - RJAH">
            <a:extLst>
              <a:ext uri="{FF2B5EF4-FFF2-40B4-BE49-F238E27FC236}">
                <a16:creationId xmlns:a16="http://schemas.microsoft.com/office/drawing/2014/main" id="{75134B5D-414D-DF6E-559B-027E9DAE2F2D}"/>
              </a:ext>
            </a:extLst>
          </p:cNvPr>
          <p:cNvPicPr>
            <a:picLocks noChangeAspect="1" noChangeArrowheads="1"/>
          </p:cNvPicPr>
          <p:nvPr/>
        </p:nvPicPr>
        <p:blipFill>
          <a:blip r:embed="rId180" cstate="email">
            <a:extLst>
              <a:ext uri="{28A0092B-C50C-407E-A947-70E740481C1C}">
                <a14:useLocalDpi xmlns:a14="http://schemas.microsoft.com/office/drawing/2010/main" val="0"/>
              </a:ext>
            </a:extLst>
          </a:blip>
          <a:srcRect/>
          <a:stretch>
            <a:fillRect/>
          </a:stretch>
        </p:blipFill>
        <p:spPr bwMode="auto">
          <a:xfrm>
            <a:off x="7959560" y="5359675"/>
            <a:ext cx="952046" cy="269940"/>
          </a:xfrm>
          <a:prstGeom prst="rect">
            <a:avLst/>
          </a:prstGeom>
          <a:noFill/>
          <a:extLst>
            <a:ext uri="{909E8E84-426E-40DD-AFC4-6F175D3DCCD1}">
              <a14:hiddenFill xmlns:a14="http://schemas.microsoft.com/office/drawing/2010/main">
                <a:solidFill>
                  <a:srgbClr val="FFFFFF"/>
                </a:solidFill>
              </a14:hiddenFill>
            </a:ext>
          </a:extLst>
        </p:spPr>
      </p:pic>
      <p:pic>
        <p:nvPicPr>
          <p:cNvPr id="1390" name="Picture 366" descr="South Humber NHS Foundation Trust ...">
            <a:extLst>
              <a:ext uri="{FF2B5EF4-FFF2-40B4-BE49-F238E27FC236}">
                <a16:creationId xmlns:a16="http://schemas.microsoft.com/office/drawing/2014/main" id="{41747911-7485-38FF-EE2A-7EAB6B5C281C}"/>
              </a:ext>
            </a:extLst>
          </p:cNvPr>
          <p:cNvPicPr>
            <a:picLocks noChangeAspect="1" noChangeArrowheads="1"/>
          </p:cNvPicPr>
          <p:nvPr/>
        </p:nvPicPr>
        <p:blipFill>
          <a:blip r:embed="rId181" cstate="email">
            <a:extLst>
              <a:ext uri="{28A0092B-C50C-407E-A947-70E740481C1C}">
                <a14:useLocalDpi xmlns:a14="http://schemas.microsoft.com/office/drawing/2010/main" val="0"/>
              </a:ext>
            </a:extLst>
          </a:blip>
          <a:srcRect/>
          <a:stretch>
            <a:fillRect/>
          </a:stretch>
        </p:blipFill>
        <p:spPr bwMode="auto">
          <a:xfrm>
            <a:off x="4847236" y="6075200"/>
            <a:ext cx="899628" cy="386682"/>
          </a:xfrm>
          <a:prstGeom prst="rect">
            <a:avLst/>
          </a:prstGeom>
          <a:noFill/>
          <a:extLst>
            <a:ext uri="{909E8E84-426E-40DD-AFC4-6F175D3DCCD1}">
              <a14:hiddenFill xmlns:a14="http://schemas.microsoft.com/office/drawing/2010/main">
                <a:solidFill>
                  <a:srgbClr val="FFFFFF"/>
                </a:solidFill>
              </a14:hiddenFill>
            </a:ext>
          </a:extLst>
        </p:spPr>
      </p:pic>
      <p:pic>
        <p:nvPicPr>
          <p:cNvPr id="1392" name="Picture 368" descr="Home - Royal Berkshire NHS Foundation Trust">
            <a:extLst>
              <a:ext uri="{FF2B5EF4-FFF2-40B4-BE49-F238E27FC236}">
                <a16:creationId xmlns:a16="http://schemas.microsoft.com/office/drawing/2014/main" id="{63ED4386-0C03-3B97-242E-31C9989D06B8}"/>
              </a:ext>
            </a:extLst>
          </p:cNvPr>
          <p:cNvPicPr>
            <a:picLocks noChangeAspect="1" noChangeArrowheads="1"/>
          </p:cNvPicPr>
          <p:nvPr/>
        </p:nvPicPr>
        <p:blipFill>
          <a:blip r:embed="rId182" cstate="email">
            <a:extLst>
              <a:ext uri="{28A0092B-C50C-407E-A947-70E740481C1C}">
                <a14:useLocalDpi xmlns:a14="http://schemas.microsoft.com/office/drawing/2010/main" val="0"/>
              </a:ext>
            </a:extLst>
          </a:blip>
          <a:srcRect/>
          <a:stretch>
            <a:fillRect/>
          </a:stretch>
        </p:blipFill>
        <p:spPr bwMode="auto">
          <a:xfrm>
            <a:off x="2668399" y="6282371"/>
            <a:ext cx="542282" cy="252186"/>
          </a:xfrm>
          <a:prstGeom prst="rect">
            <a:avLst/>
          </a:prstGeom>
          <a:noFill/>
          <a:extLst>
            <a:ext uri="{909E8E84-426E-40DD-AFC4-6F175D3DCCD1}">
              <a14:hiddenFill xmlns:a14="http://schemas.microsoft.com/office/drawing/2010/main">
                <a:solidFill>
                  <a:srgbClr val="FFFFFF"/>
                </a:solidFill>
              </a14:hiddenFill>
            </a:ext>
          </a:extLst>
        </p:spPr>
      </p:pic>
      <p:pic>
        <p:nvPicPr>
          <p:cNvPr id="1394" name="Picture 370" descr="NHS Royal Cornwall Hospitals Trust Logo ...">
            <a:extLst>
              <a:ext uri="{FF2B5EF4-FFF2-40B4-BE49-F238E27FC236}">
                <a16:creationId xmlns:a16="http://schemas.microsoft.com/office/drawing/2014/main" id="{11617AC5-E2C3-DBCE-95D8-65385B17F117}"/>
              </a:ext>
            </a:extLst>
          </p:cNvPr>
          <p:cNvPicPr>
            <a:picLocks noChangeAspect="1" noChangeArrowheads="1"/>
          </p:cNvPicPr>
          <p:nvPr/>
        </p:nvPicPr>
        <p:blipFill rotWithShape="1">
          <a:blip r:embed="rId183" cstate="email">
            <a:extLst>
              <a:ext uri="{28A0092B-C50C-407E-A947-70E740481C1C}">
                <a14:useLocalDpi xmlns:a14="http://schemas.microsoft.com/office/drawing/2010/main" val="0"/>
              </a:ext>
            </a:extLst>
          </a:blip>
          <a:srcRect l="11698"/>
          <a:stretch/>
        </p:blipFill>
        <p:spPr bwMode="auto">
          <a:xfrm>
            <a:off x="7369004" y="5663043"/>
            <a:ext cx="934371" cy="263363"/>
          </a:xfrm>
          <a:prstGeom prst="rect">
            <a:avLst/>
          </a:prstGeom>
          <a:noFill/>
          <a:extLst>
            <a:ext uri="{909E8E84-426E-40DD-AFC4-6F175D3DCCD1}">
              <a14:hiddenFill xmlns:a14="http://schemas.microsoft.com/office/drawing/2010/main">
                <a:solidFill>
                  <a:srgbClr val="FFFFFF"/>
                </a:solidFill>
              </a14:hiddenFill>
            </a:ext>
          </a:extLst>
        </p:spPr>
      </p:pic>
      <p:pic>
        <p:nvPicPr>
          <p:cNvPr id="1396" name="Picture 372" descr="Royal Devon &amp; Exeter NHS Foundation ...">
            <a:extLst>
              <a:ext uri="{FF2B5EF4-FFF2-40B4-BE49-F238E27FC236}">
                <a16:creationId xmlns:a16="http://schemas.microsoft.com/office/drawing/2014/main" id="{B440AA09-20B9-0DC6-8221-F5680E1E022B}"/>
              </a:ext>
            </a:extLst>
          </p:cNvPr>
          <p:cNvPicPr>
            <a:picLocks noChangeAspect="1" noChangeArrowheads="1"/>
          </p:cNvPicPr>
          <p:nvPr/>
        </p:nvPicPr>
        <p:blipFill>
          <a:blip r:embed="rId184" cstate="email">
            <a:extLst>
              <a:ext uri="{28A0092B-C50C-407E-A947-70E740481C1C}">
                <a14:useLocalDpi xmlns:a14="http://schemas.microsoft.com/office/drawing/2010/main" val="0"/>
              </a:ext>
            </a:extLst>
          </a:blip>
          <a:srcRect/>
          <a:stretch>
            <a:fillRect/>
          </a:stretch>
        </p:blipFill>
        <p:spPr bwMode="auto">
          <a:xfrm>
            <a:off x="6585551" y="5858281"/>
            <a:ext cx="681837" cy="204551"/>
          </a:xfrm>
          <a:prstGeom prst="rect">
            <a:avLst/>
          </a:prstGeom>
          <a:noFill/>
          <a:extLst>
            <a:ext uri="{909E8E84-426E-40DD-AFC4-6F175D3DCCD1}">
              <a14:hiddenFill xmlns:a14="http://schemas.microsoft.com/office/drawing/2010/main">
                <a:solidFill>
                  <a:srgbClr val="FFFFFF"/>
                </a:solidFill>
              </a14:hiddenFill>
            </a:ext>
          </a:extLst>
        </p:spPr>
      </p:pic>
      <p:pic>
        <p:nvPicPr>
          <p:cNvPr id="1398" name="Picture 374" descr="Royal Devon University Healthcare NHS ...">
            <a:extLst>
              <a:ext uri="{FF2B5EF4-FFF2-40B4-BE49-F238E27FC236}">
                <a16:creationId xmlns:a16="http://schemas.microsoft.com/office/drawing/2014/main" id="{B1D42C9F-7158-B359-F35F-1275B8A3EC3D}"/>
              </a:ext>
            </a:extLst>
          </p:cNvPr>
          <p:cNvPicPr>
            <a:picLocks noChangeAspect="1" noChangeArrowheads="1"/>
          </p:cNvPicPr>
          <p:nvPr/>
        </p:nvPicPr>
        <p:blipFill>
          <a:blip r:embed="rId185" cstate="email">
            <a:extLst>
              <a:ext uri="{28A0092B-C50C-407E-A947-70E740481C1C}">
                <a14:useLocalDpi xmlns:a14="http://schemas.microsoft.com/office/drawing/2010/main" val="0"/>
              </a:ext>
            </a:extLst>
          </a:blip>
          <a:srcRect/>
          <a:stretch>
            <a:fillRect/>
          </a:stretch>
        </p:blipFill>
        <p:spPr bwMode="auto">
          <a:xfrm>
            <a:off x="9213460" y="5495172"/>
            <a:ext cx="946761" cy="417359"/>
          </a:xfrm>
          <a:prstGeom prst="rect">
            <a:avLst/>
          </a:prstGeom>
          <a:noFill/>
          <a:extLst>
            <a:ext uri="{909E8E84-426E-40DD-AFC4-6F175D3DCCD1}">
              <a14:hiddenFill xmlns:a14="http://schemas.microsoft.com/office/drawing/2010/main">
                <a:solidFill>
                  <a:srgbClr val="FFFFFF"/>
                </a:solidFill>
              </a14:hiddenFill>
            </a:ext>
          </a:extLst>
        </p:spPr>
      </p:pic>
      <p:pic>
        <p:nvPicPr>
          <p:cNvPr id="1400" name="Picture 376" descr="Royal Papworth Hospital NHS Foundation ...">
            <a:extLst>
              <a:ext uri="{FF2B5EF4-FFF2-40B4-BE49-F238E27FC236}">
                <a16:creationId xmlns:a16="http://schemas.microsoft.com/office/drawing/2014/main" id="{D738704D-F729-8553-A729-F91FB4BE0A96}"/>
              </a:ext>
            </a:extLst>
          </p:cNvPr>
          <p:cNvPicPr>
            <a:picLocks noChangeAspect="1" noChangeArrowheads="1"/>
          </p:cNvPicPr>
          <p:nvPr/>
        </p:nvPicPr>
        <p:blipFill>
          <a:blip r:embed="rId186" cstate="email">
            <a:extLst>
              <a:ext uri="{28A0092B-C50C-407E-A947-70E740481C1C}">
                <a14:useLocalDpi xmlns:a14="http://schemas.microsoft.com/office/drawing/2010/main" val="0"/>
              </a:ext>
            </a:extLst>
          </a:blip>
          <a:srcRect/>
          <a:stretch>
            <a:fillRect/>
          </a:stretch>
        </p:blipFill>
        <p:spPr bwMode="auto">
          <a:xfrm>
            <a:off x="8379381" y="5685283"/>
            <a:ext cx="810722" cy="236362"/>
          </a:xfrm>
          <a:prstGeom prst="rect">
            <a:avLst/>
          </a:prstGeom>
          <a:noFill/>
          <a:extLst>
            <a:ext uri="{909E8E84-426E-40DD-AFC4-6F175D3DCCD1}">
              <a14:hiddenFill xmlns:a14="http://schemas.microsoft.com/office/drawing/2010/main">
                <a:solidFill>
                  <a:srgbClr val="FFFFFF"/>
                </a:solidFill>
              </a14:hiddenFill>
            </a:ext>
          </a:extLst>
        </p:spPr>
      </p:pic>
      <p:pic>
        <p:nvPicPr>
          <p:cNvPr id="1402" name="Picture 378" descr="Home | Royal Surrey NHS Foundation Trust">
            <a:extLst>
              <a:ext uri="{FF2B5EF4-FFF2-40B4-BE49-F238E27FC236}">
                <a16:creationId xmlns:a16="http://schemas.microsoft.com/office/drawing/2014/main" id="{88602F7D-21D2-BBCE-80EC-FBBE45058392}"/>
              </a:ext>
            </a:extLst>
          </p:cNvPr>
          <p:cNvPicPr>
            <a:picLocks noChangeAspect="1" noChangeArrowheads="1"/>
          </p:cNvPicPr>
          <p:nvPr/>
        </p:nvPicPr>
        <p:blipFill>
          <a:blip r:embed="rId187" cstate="email">
            <a:extLst>
              <a:ext uri="{28A0092B-C50C-407E-A947-70E740481C1C}">
                <a14:useLocalDpi xmlns:a14="http://schemas.microsoft.com/office/drawing/2010/main" val="0"/>
              </a:ext>
            </a:extLst>
          </a:blip>
          <a:srcRect/>
          <a:stretch>
            <a:fillRect/>
          </a:stretch>
        </p:blipFill>
        <p:spPr bwMode="auto">
          <a:xfrm>
            <a:off x="10215652" y="5675642"/>
            <a:ext cx="601184" cy="300592"/>
          </a:xfrm>
          <a:prstGeom prst="rect">
            <a:avLst/>
          </a:prstGeom>
          <a:noFill/>
          <a:extLst>
            <a:ext uri="{909E8E84-426E-40DD-AFC4-6F175D3DCCD1}">
              <a14:hiddenFill xmlns:a14="http://schemas.microsoft.com/office/drawing/2010/main">
                <a:solidFill>
                  <a:srgbClr val="FFFFFF"/>
                </a:solidFill>
              </a14:hiddenFill>
            </a:ext>
          </a:extLst>
        </p:spPr>
      </p:pic>
      <p:pic>
        <p:nvPicPr>
          <p:cNvPr id="1404" name="Picture 380" descr="Royal United Hospitals Bath NHS ...">
            <a:extLst>
              <a:ext uri="{FF2B5EF4-FFF2-40B4-BE49-F238E27FC236}">
                <a16:creationId xmlns:a16="http://schemas.microsoft.com/office/drawing/2014/main" id="{203F51DD-0874-54EC-7D9B-95186D1BDF38}"/>
              </a:ext>
            </a:extLst>
          </p:cNvPr>
          <p:cNvPicPr>
            <a:picLocks noChangeAspect="1" noChangeArrowheads="1"/>
          </p:cNvPicPr>
          <p:nvPr/>
        </p:nvPicPr>
        <p:blipFill>
          <a:blip r:embed="rId188" cstate="email">
            <a:extLst>
              <a:ext uri="{28A0092B-C50C-407E-A947-70E740481C1C}">
                <a14:useLocalDpi xmlns:a14="http://schemas.microsoft.com/office/drawing/2010/main" val="0"/>
              </a:ext>
            </a:extLst>
          </a:blip>
          <a:srcRect/>
          <a:stretch>
            <a:fillRect/>
          </a:stretch>
        </p:blipFill>
        <p:spPr bwMode="auto">
          <a:xfrm>
            <a:off x="5730704" y="4370062"/>
            <a:ext cx="742499" cy="205187"/>
          </a:xfrm>
          <a:prstGeom prst="rect">
            <a:avLst/>
          </a:prstGeom>
          <a:noFill/>
          <a:extLst>
            <a:ext uri="{909E8E84-426E-40DD-AFC4-6F175D3DCCD1}">
              <a14:hiddenFill xmlns:a14="http://schemas.microsoft.com/office/drawing/2010/main">
                <a:solidFill>
                  <a:srgbClr val="FFFFFF"/>
                </a:solidFill>
              </a14:hiddenFill>
            </a:ext>
          </a:extLst>
        </p:spPr>
      </p:pic>
      <p:pic>
        <p:nvPicPr>
          <p:cNvPr id="1406" name="Picture 382" descr="Salisbury NHS Foundation Trust – My ...">
            <a:extLst>
              <a:ext uri="{FF2B5EF4-FFF2-40B4-BE49-F238E27FC236}">
                <a16:creationId xmlns:a16="http://schemas.microsoft.com/office/drawing/2014/main" id="{6936182C-5573-6351-BCB7-16D853BE8F2B}"/>
              </a:ext>
            </a:extLst>
          </p:cNvPr>
          <p:cNvPicPr>
            <a:picLocks noChangeAspect="1" noChangeArrowheads="1"/>
          </p:cNvPicPr>
          <p:nvPr/>
        </p:nvPicPr>
        <p:blipFill>
          <a:blip r:embed="rId189" cstate="email">
            <a:extLst>
              <a:ext uri="{28A0092B-C50C-407E-A947-70E740481C1C}">
                <a14:useLocalDpi xmlns:a14="http://schemas.microsoft.com/office/drawing/2010/main" val="0"/>
              </a:ext>
            </a:extLst>
          </a:blip>
          <a:srcRect/>
          <a:stretch>
            <a:fillRect/>
          </a:stretch>
        </p:blipFill>
        <p:spPr bwMode="auto">
          <a:xfrm>
            <a:off x="5764391" y="6151402"/>
            <a:ext cx="704097" cy="372623"/>
          </a:xfrm>
          <a:prstGeom prst="rect">
            <a:avLst/>
          </a:prstGeom>
          <a:noFill/>
          <a:extLst>
            <a:ext uri="{909E8E84-426E-40DD-AFC4-6F175D3DCCD1}">
              <a14:hiddenFill xmlns:a14="http://schemas.microsoft.com/office/drawing/2010/main">
                <a:solidFill>
                  <a:srgbClr val="FFFFFF"/>
                </a:solidFill>
              </a14:hiddenFill>
            </a:ext>
          </a:extLst>
        </p:spPr>
      </p:pic>
      <p:pic>
        <p:nvPicPr>
          <p:cNvPr id="1408" name="Picture 384" descr="Sandwell and West Birmingham Hospitals">
            <a:extLst>
              <a:ext uri="{FF2B5EF4-FFF2-40B4-BE49-F238E27FC236}">
                <a16:creationId xmlns:a16="http://schemas.microsoft.com/office/drawing/2014/main" id="{460A6EA0-856B-06A8-1E25-6016F1DCFA0A}"/>
              </a:ext>
            </a:extLst>
          </p:cNvPr>
          <p:cNvPicPr>
            <a:picLocks noChangeAspect="1" noChangeArrowheads="1"/>
          </p:cNvPicPr>
          <p:nvPr/>
        </p:nvPicPr>
        <p:blipFill>
          <a:blip r:embed="rId190" cstate="email">
            <a:extLst>
              <a:ext uri="{28A0092B-C50C-407E-A947-70E740481C1C}">
                <a14:useLocalDpi xmlns:a14="http://schemas.microsoft.com/office/drawing/2010/main" val="0"/>
              </a:ext>
            </a:extLst>
          </a:blip>
          <a:srcRect/>
          <a:stretch>
            <a:fillRect/>
          </a:stretch>
        </p:blipFill>
        <p:spPr bwMode="auto">
          <a:xfrm>
            <a:off x="10850507" y="5685283"/>
            <a:ext cx="550865" cy="299259"/>
          </a:xfrm>
          <a:prstGeom prst="rect">
            <a:avLst/>
          </a:prstGeom>
          <a:noFill/>
          <a:extLst>
            <a:ext uri="{909E8E84-426E-40DD-AFC4-6F175D3DCCD1}">
              <a14:hiddenFill xmlns:a14="http://schemas.microsoft.com/office/drawing/2010/main">
                <a:solidFill>
                  <a:srgbClr val="FFFFFF"/>
                </a:solidFill>
              </a14:hiddenFill>
            </a:ext>
          </a:extLst>
        </p:spPr>
      </p:pic>
      <p:pic>
        <p:nvPicPr>
          <p:cNvPr id="1410" name="Picture 386" descr="Scottish Ambulance Service | Public ...">
            <a:extLst>
              <a:ext uri="{FF2B5EF4-FFF2-40B4-BE49-F238E27FC236}">
                <a16:creationId xmlns:a16="http://schemas.microsoft.com/office/drawing/2014/main" id="{ED5D9E8D-5F46-C94E-C0A3-B9BBB2E8F994}"/>
              </a:ext>
            </a:extLst>
          </p:cNvPr>
          <p:cNvPicPr>
            <a:picLocks noChangeAspect="1" noChangeArrowheads="1"/>
          </p:cNvPicPr>
          <p:nvPr/>
        </p:nvPicPr>
        <p:blipFill>
          <a:blip r:embed="rId191" cstate="email">
            <a:extLst>
              <a:ext uri="{28A0092B-C50C-407E-A947-70E740481C1C}">
                <a14:useLocalDpi xmlns:a14="http://schemas.microsoft.com/office/drawing/2010/main" val="0"/>
              </a:ext>
            </a:extLst>
          </a:blip>
          <a:srcRect/>
          <a:stretch>
            <a:fillRect/>
          </a:stretch>
        </p:blipFill>
        <p:spPr bwMode="auto">
          <a:xfrm>
            <a:off x="11421922" y="5595672"/>
            <a:ext cx="403630" cy="443239"/>
          </a:xfrm>
          <a:prstGeom prst="rect">
            <a:avLst/>
          </a:prstGeom>
          <a:noFill/>
          <a:extLst>
            <a:ext uri="{909E8E84-426E-40DD-AFC4-6F175D3DCCD1}">
              <a14:hiddenFill xmlns:a14="http://schemas.microsoft.com/office/drawing/2010/main">
                <a:solidFill>
                  <a:srgbClr val="FFFFFF"/>
                </a:solidFill>
              </a14:hiddenFill>
            </a:ext>
          </a:extLst>
        </p:spPr>
      </p:pic>
      <p:pic>
        <p:nvPicPr>
          <p:cNvPr id="1412" name="Picture 388" descr="Homepage | Sheffield Health and Social Care">
            <a:extLst>
              <a:ext uri="{FF2B5EF4-FFF2-40B4-BE49-F238E27FC236}">
                <a16:creationId xmlns:a16="http://schemas.microsoft.com/office/drawing/2014/main" id="{63713C2E-F12B-D301-57E5-336DD77FF405}"/>
              </a:ext>
            </a:extLst>
          </p:cNvPr>
          <p:cNvPicPr>
            <a:picLocks noChangeAspect="1" noChangeArrowheads="1"/>
          </p:cNvPicPr>
          <p:nvPr/>
        </p:nvPicPr>
        <p:blipFill>
          <a:blip r:embed="rId192" cstate="email">
            <a:extLst>
              <a:ext uri="{28A0092B-C50C-407E-A947-70E740481C1C}">
                <a14:useLocalDpi xmlns:a14="http://schemas.microsoft.com/office/drawing/2010/main" val="0"/>
              </a:ext>
            </a:extLst>
          </a:blip>
          <a:srcRect/>
          <a:stretch>
            <a:fillRect/>
          </a:stretch>
        </p:blipFill>
        <p:spPr bwMode="auto">
          <a:xfrm>
            <a:off x="6557485" y="6107942"/>
            <a:ext cx="476544" cy="293258"/>
          </a:xfrm>
          <a:prstGeom prst="rect">
            <a:avLst/>
          </a:prstGeom>
          <a:noFill/>
          <a:extLst>
            <a:ext uri="{909E8E84-426E-40DD-AFC4-6F175D3DCCD1}">
              <a14:hiddenFill xmlns:a14="http://schemas.microsoft.com/office/drawing/2010/main">
                <a:solidFill>
                  <a:srgbClr val="FFFFFF"/>
                </a:solidFill>
              </a14:hiddenFill>
            </a:ext>
          </a:extLst>
        </p:spPr>
      </p:pic>
      <p:pic>
        <p:nvPicPr>
          <p:cNvPr id="1414" name="Picture 390" descr="Pain Management – Sherwood Forest ...">
            <a:extLst>
              <a:ext uri="{FF2B5EF4-FFF2-40B4-BE49-F238E27FC236}">
                <a16:creationId xmlns:a16="http://schemas.microsoft.com/office/drawing/2014/main" id="{3FFA586B-A04D-58CE-EFC0-24A60EBAEAA1}"/>
              </a:ext>
            </a:extLst>
          </p:cNvPr>
          <p:cNvPicPr>
            <a:picLocks noChangeAspect="1" noChangeArrowheads="1"/>
          </p:cNvPicPr>
          <p:nvPr/>
        </p:nvPicPr>
        <p:blipFill rotWithShape="1">
          <a:blip r:embed="rId193" cstate="email">
            <a:extLst>
              <a:ext uri="{28A0092B-C50C-407E-A947-70E740481C1C}">
                <a14:useLocalDpi xmlns:a14="http://schemas.microsoft.com/office/drawing/2010/main" val="0"/>
              </a:ext>
            </a:extLst>
          </a:blip>
          <a:srcRect/>
          <a:stretch/>
        </p:blipFill>
        <p:spPr bwMode="auto">
          <a:xfrm>
            <a:off x="8120197" y="3016242"/>
            <a:ext cx="713155" cy="207809"/>
          </a:xfrm>
          <a:prstGeom prst="rect">
            <a:avLst/>
          </a:prstGeom>
          <a:noFill/>
          <a:extLst>
            <a:ext uri="{909E8E84-426E-40DD-AFC4-6F175D3DCCD1}">
              <a14:hiddenFill xmlns:a14="http://schemas.microsoft.com/office/drawing/2010/main">
                <a:solidFill>
                  <a:srgbClr val="FFFFFF"/>
                </a:solidFill>
              </a14:hiddenFill>
            </a:ext>
          </a:extLst>
        </p:spPr>
      </p:pic>
      <p:pic>
        <p:nvPicPr>
          <p:cNvPr id="1416" name="Picture 392" descr="Social Care Train &amp; Learn Service">
            <a:extLst>
              <a:ext uri="{FF2B5EF4-FFF2-40B4-BE49-F238E27FC236}">
                <a16:creationId xmlns:a16="http://schemas.microsoft.com/office/drawing/2014/main" id="{3251FBDF-0D73-5527-E27B-050FD758148E}"/>
              </a:ext>
            </a:extLst>
          </p:cNvPr>
          <p:cNvPicPr>
            <a:picLocks noChangeAspect="1" noChangeArrowheads="1"/>
          </p:cNvPicPr>
          <p:nvPr/>
        </p:nvPicPr>
        <p:blipFill>
          <a:blip r:embed="rId194" cstate="email">
            <a:extLst>
              <a:ext uri="{28A0092B-C50C-407E-A947-70E740481C1C}">
                <a14:useLocalDpi xmlns:a14="http://schemas.microsoft.com/office/drawing/2010/main" val="0"/>
              </a:ext>
            </a:extLst>
          </a:blip>
          <a:srcRect/>
          <a:stretch>
            <a:fillRect/>
          </a:stretch>
        </p:blipFill>
        <p:spPr bwMode="auto">
          <a:xfrm>
            <a:off x="7344522" y="5924616"/>
            <a:ext cx="592078" cy="292092"/>
          </a:xfrm>
          <a:prstGeom prst="rect">
            <a:avLst/>
          </a:prstGeom>
          <a:noFill/>
          <a:extLst>
            <a:ext uri="{909E8E84-426E-40DD-AFC4-6F175D3DCCD1}">
              <a14:hiddenFill xmlns:a14="http://schemas.microsoft.com/office/drawing/2010/main">
                <a:solidFill>
                  <a:srgbClr val="FFFFFF"/>
                </a:solidFill>
              </a14:hiddenFill>
            </a:ext>
          </a:extLst>
        </p:spPr>
      </p:pic>
      <p:pic>
        <p:nvPicPr>
          <p:cNvPr id="1418" name="Picture 394" descr="South Central Ambulance Service ...">
            <a:extLst>
              <a:ext uri="{FF2B5EF4-FFF2-40B4-BE49-F238E27FC236}">
                <a16:creationId xmlns:a16="http://schemas.microsoft.com/office/drawing/2014/main" id="{D01E59C4-7169-4B51-C038-FB6D9814CD4F}"/>
              </a:ext>
            </a:extLst>
          </p:cNvPr>
          <p:cNvPicPr>
            <a:picLocks noChangeAspect="1" noChangeArrowheads="1"/>
          </p:cNvPicPr>
          <p:nvPr/>
        </p:nvPicPr>
        <p:blipFill>
          <a:blip r:embed="rId195" cstate="email">
            <a:extLst>
              <a:ext uri="{28A0092B-C50C-407E-A947-70E740481C1C}">
                <a14:useLocalDpi xmlns:a14="http://schemas.microsoft.com/office/drawing/2010/main" val="0"/>
              </a:ext>
            </a:extLst>
          </a:blip>
          <a:srcRect/>
          <a:stretch>
            <a:fillRect/>
          </a:stretch>
        </p:blipFill>
        <p:spPr bwMode="auto">
          <a:xfrm>
            <a:off x="8008641" y="5957095"/>
            <a:ext cx="977455" cy="386053"/>
          </a:xfrm>
          <a:prstGeom prst="rect">
            <a:avLst/>
          </a:prstGeom>
          <a:noFill/>
          <a:extLst>
            <a:ext uri="{909E8E84-426E-40DD-AFC4-6F175D3DCCD1}">
              <a14:hiddenFill xmlns:a14="http://schemas.microsoft.com/office/drawing/2010/main">
                <a:solidFill>
                  <a:srgbClr val="FFFFFF"/>
                </a:solidFill>
              </a14:hiddenFill>
            </a:ext>
          </a:extLst>
        </p:spPr>
      </p:pic>
      <p:pic>
        <p:nvPicPr>
          <p:cNvPr id="1420" name="Picture 396" descr="HCL Doctors wins master vendor contract ...">
            <a:extLst>
              <a:ext uri="{FF2B5EF4-FFF2-40B4-BE49-F238E27FC236}">
                <a16:creationId xmlns:a16="http://schemas.microsoft.com/office/drawing/2014/main" id="{7BA3E23D-1CCA-929B-2413-791F8E007F4F}"/>
              </a:ext>
            </a:extLst>
          </p:cNvPr>
          <p:cNvPicPr>
            <a:picLocks noChangeAspect="1" noChangeArrowheads="1"/>
          </p:cNvPicPr>
          <p:nvPr/>
        </p:nvPicPr>
        <p:blipFill>
          <a:blip r:embed="rId196" cstate="email">
            <a:extLst>
              <a:ext uri="{28A0092B-C50C-407E-A947-70E740481C1C}">
                <a14:useLocalDpi xmlns:a14="http://schemas.microsoft.com/office/drawing/2010/main" val="0"/>
              </a:ext>
            </a:extLst>
          </a:blip>
          <a:srcRect/>
          <a:stretch>
            <a:fillRect/>
          </a:stretch>
        </p:blipFill>
        <p:spPr bwMode="auto">
          <a:xfrm>
            <a:off x="366817" y="1759681"/>
            <a:ext cx="644083" cy="361893"/>
          </a:xfrm>
          <a:prstGeom prst="rect">
            <a:avLst/>
          </a:prstGeom>
          <a:noFill/>
          <a:extLst>
            <a:ext uri="{909E8E84-426E-40DD-AFC4-6F175D3DCCD1}">
              <a14:hiddenFill xmlns:a14="http://schemas.microsoft.com/office/drawing/2010/main">
                <a:solidFill>
                  <a:srgbClr val="FFFFFF"/>
                </a:solidFill>
              </a14:hiddenFill>
            </a:ext>
          </a:extLst>
        </p:spPr>
      </p:pic>
      <p:pic>
        <p:nvPicPr>
          <p:cNvPr id="1422" name="Picture 398" descr="Sunderland NHS Foundation Trust">
            <a:extLst>
              <a:ext uri="{FF2B5EF4-FFF2-40B4-BE49-F238E27FC236}">
                <a16:creationId xmlns:a16="http://schemas.microsoft.com/office/drawing/2014/main" id="{15F6C54D-F1FA-140D-2FF7-87308E3DAB4B}"/>
              </a:ext>
            </a:extLst>
          </p:cNvPr>
          <p:cNvPicPr>
            <a:picLocks noChangeAspect="1" noChangeArrowheads="1"/>
          </p:cNvPicPr>
          <p:nvPr/>
        </p:nvPicPr>
        <p:blipFill>
          <a:blip r:embed="rId197" cstate="email">
            <a:extLst>
              <a:ext uri="{28A0092B-C50C-407E-A947-70E740481C1C}">
                <a14:useLocalDpi xmlns:a14="http://schemas.microsoft.com/office/drawing/2010/main" val="0"/>
              </a:ext>
            </a:extLst>
          </a:blip>
          <a:srcRect/>
          <a:stretch>
            <a:fillRect/>
          </a:stretch>
        </p:blipFill>
        <p:spPr bwMode="auto">
          <a:xfrm>
            <a:off x="7184987" y="6276896"/>
            <a:ext cx="787633" cy="185568"/>
          </a:xfrm>
          <a:prstGeom prst="rect">
            <a:avLst/>
          </a:prstGeom>
          <a:noFill/>
          <a:extLst>
            <a:ext uri="{909E8E84-426E-40DD-AFC4-6F175D3DCCD1}">
              <a14:hiddenFill xmlns:a14="http://schemas.microsoft.com/office/drawing/2010/main">
                <a:solidFill>
                  <a:srgbClr val="FFFFFF"/>
                </a:solidFill>
              </a14:hiddenFill>
            </a:ext>
          </a:extLst>
        </p:spPr>
      </p:pic>
      <p:pic>
        <p:nvPicPr>
          <p:cNvPr id="1424" name="Picture 400" descr="South Warwickshire NHS Foundation Trust ...">
            <a:extLst>
              <a:ext uri="{FF2B5EF4-FFF2-40B4-BE49-F238E27FC236}">
                <a16:creationId xmlns:a16="http://schemas.microsoft.com/office/drawing/2014/main" id="{464E2F83-1643-AE40-4218-7EB4C11848E4}"/>
              </a:ext>
            </a:extLst>
          </p:cNvPr>
          <p:cNvPicPr>
            <a:picLocks noChangeAspect="1" noChangeArrowheads="1"/>
          </p:cNvPicPr>
          <p:nvPr/>
        </p:nvPicPr>
        <p:blipFill>
          <a:blip r:embed="rId198" cstate="email">
            <a:extLst>
              <a:ext uri="{28A0092B-C50C-407E-A947-70E740481C1C}">
                <a14:useLocalDpi xmlns:a14="http://schemas.microsoft.com/office/drawing/2010/main" val="0"/>
              </a:ext>
            </a:extLst>
          </a:blip>
          <a:srcRect/>
          <a:stretch>
            <a:fillRect/>
          </a:stretch>
        </p:blipFill>
        <p:spPr bwMode="auto">
          <a:xfrm>
            <a:off x="8896426" y="5954057"/>
            <a:ext cx="782300" cy="292828"/>
          </a:xfrm>
          <a:prstGeom prst="rect">
            <a:avLst/>
          </a:prstGeom>
          <a:noFill/>
          <a:extLst>
            <a:ext uri="{909E8E84-426E-40DD-AFC4-6F175D3DCCD1}">
              <a14:hiddenFill xmlns:a14="http://schemas.microsoft.com/office/drawing/2010/main">
                <a:solidFill>
                  <a:srgbClr val="FFFFFF"/>
                </a:solidFill>
              </a14:hiddenFill>
            </a:ext>
          </a:extLst>
        </p:spPr>
      </p:pic>
      <p:pic>
        <p:nvPicPr>
          <p:cNvPr id="1426" name="Picture 402" descr="South West Yorkshire Partnership NHS ...">
            <a:extLst>
              <a:ext uri="{FF2B5EF4-FFF2-40B4-BE49-F238E27FC236}">
                <a16:creationId xmlns:a16="http://schemas.microsoft.com/office/drawing/2014/main" id="{D0D942EE-E397-C92E-BFA5-6F2AB3D81089}"/>
              </a:ext>
            </a:extLst>
          </p:cNvPr>
          <p:cNvPicPr>
            <a:picLocks noChangeAspect="1" noChangeArrowheads="1"/>
          </p:cNvPicPr>
          <p:nvPr/>
        </p:nvPicPr>
        <p:blipFill>
          <a:blip r:embed="rId199" cstate="email">
            <a:extLst>
              <a:ext uri="{28A0092B-C50C-407E-A947-70E740481C1C}">
                <a14:useLocalDpi xmlns:a14="http://schemas.microsoft.com/office/drawing/2010/main" val="0"/>
              </a:ext>
            </a:extLst>
          </a:blip>
          <a:srcRect/>
          <a:stretch>
            <a:fillRect/>
          </a:stretch>
        </p:blipFill>
        <p:spPr bwMode="auto">
          <a:xfrm>
            <a:off x="1688041" y="1665175"/>
            <a:ext cx="693053" cy="172493"/>
          </a:xfrm>
          <a:prstGeom prst="rect">
            <a:avLst/>
          </a:prstGeom>
          <a:noFill/>
          <a:extLst>
            <a:ext uri="{909E8E84-426E-40DD-AFC4-6F175D3DCCD1}">
              <a14:hiddenFill xmlns:a14="http://schemas.microsoft.com/office/drawing/2010/main">
                <a:solidFill>
                  <a:srgbClr val="FFFFFF"/>
                </a:solidFill>
              </a14:hiddenFill>
            </a:ext>
          </a:extLst>
        </p:spPr>
      </p:pic>
      <p:pic>
        <p:nvPicPr>
          <p:cNvPr id="1428" name="Picture 404" descr="Delivering Emergency Care in South West ...">
            <a:extLst>
              <a:ext uri="{FF2B5EF4-FFF2-40B4-BE49-F238E27FC236}">
                <a16:creationId xmlns:a16="http://schemas.microsoft.com/office/drawing/2014/main" id="{10A920DC-EE43-2FF7-4EAF-BDD52527F4B0}"/>
              </a:ext>
            </a:extLst>
          </p:cNvPr>
          <p:cNvPicPr>
            <a:picLocks noChangeAspect="1" noChangeArrowheads="1"/>
          </p:cNvPicPr>
          <p:nvPr/>
        </p:nvPicPr>
        <p:blipFill>
          <a:blip r:embed="rId200" cstate="email">
            <a:extLst>
              <a:ext uri="{28A0092B-C50C-407E-A947-70E740481C1C}">
                <a14:useLocalDpi xmlns:a14="http://schemas.microsoft.com/office/drawing/2010/main" val="0"/>
              </a:ext>
            </a:extLst>
          </a:blip>
          <a:srcRect/>
          <a:stretch>
            <a:fillRect/>
          </a:stretch>
        </p:blipFill>
        <p:spPr bwMode="auto">
          <a:xfrm>
            <a:off x="3498833" y="3678200"/>
            <a:ext cx="478709" cy="178701"/>
          </a:xfrm>
          <a:prstGeom prst="rect">
            <a:avLst/>
          </a:prstGeom>
          <a:noFill/>
          <a:extLst>
            <a:ext uri="{909E8E84-426E-40DD-AFC4-6F175D3DCCD1}">
              <a14:hiddenFill xmlns:a14="http://schemas.microsoft.com/office/drawing/2010/main">
                <a:solidFill>
                  <a:srgbClr val="FFFFFF"/>
                </a:solidFill>
              </a14:hiddenFill>
            </a:ext>
          </a:extLst>
        </p:spPr>
      </p:pic>
      <p:pic>
        <p:nvPicPr>
          <p:cNvPr id="1154" name="Picture 130" descr="Imperial College Healthcare NHS Trust ...">
            <a:extLst>
              <a:ext uri="{FF2B5EF4-FFF2-40B4-BE49-F238E27FC236}">
                <a16:creationId xmlns:a16="http://schemas.microsoft.com/office/drawing/2014/main" id="{EA8F5EF9-C18E-790F-FACF-8EBE2BC2768F}"/>
              </a:ext>
            </a:extLst>
          </p:cNvPr>
          <p:cNvPicPr>
            <a:picLocks noChangeAspect="1" noChangeArrowheads="1"/>
          </p:cNvPicPr>
          <p:nvPr/>
        </p:nvPicPr>
        <p:blipFill>
          <a:blip r:embed="rId201" cstate="email">
            <a:extLst>
              <a:ext uri="{28A0092B-C50C-407E-A947-70E740481C1C}">
                <a14:useLocalDpi xmlns:a14="http://schemas.microsoft.com/office/drawing/2010/main" val="0"/>
              </a:ext>
            </a:extLst>
          </a:blip>
          <a:srcRect/>
          <a:stretch>
            <a:fillRect/>
          </a:stretch>
        </p:blipFill>
        <p:spPr bwMode="auto">
          <a:xfrm>
            <a:off x="3477714" y="3858960"/>
            <a:ext cx="893543" cy="271567"/>
          </a:xfrm>
          <a:prstGeom prst="rect">
            <a:avLst/>
          </a:prstGeom>
          <a:noFill/>
          <a:extLst>
            <a:ext uri="{909E8E84-426E-40DD-AFC4-6F175D3DCCD1}">
              <a14:hiddenFill xmlns:a14="http://schemas.microsoft.com/office/drawing/2010/main">
                <a:solidFill>
                  <a:srgbClr val="FFFFFF"/>
                </a:solidFill>
              </a14:hiddenFill>
            </a:ext>
          </a:extLst>
        </p:spPr>
      </p:pic>
      <p:pic>
        <p:nvPicPr>
          <p:cNvPr id="1430" name="Picture 406" descr="Southern Health NHS Foundation Trust ...">
            <a:extLst>
              <a:ext uri="{FF2B5EF4-FFF2-40B4-BE49-F238E27FC236}">
                <a16:creationId xmlns:a16="http://schemas.microsoft.com/office/drawing/2014/main" id="{6F09A3AF-4404-13B0-257B-9C4118C7AB51}"/>
              </a:ext>
            </a:extLst>
          </p:cNvPr>
          <p:cNvPicPr>
            <a:picLocks noChangeAspect="1" noChangeArrowheads="1"/>
          </p:cNvPicPr>
          <p:nvPr/>
        </p:nvPicPr>
        <p:blipFill>
          <a:blip r:embed="rId202" cstate="email">
            <a:extLst>
              <a:ext uri="{28A0092B-C50C-407E-A947-70E740481C1C}">
                <a14:useLocalDpi xmlns:a14="http://schemas.microsoft.com/office/drawing/2010/main" val="0"/>
              </a:ext>
            </a:extLst>
          </a:blip>
          <a:srcRect/>
          <a:stretch>
            <a:fillRect/>
          </a:stretch>
        </p:blipFill>
        <p:spPr bwMode="auto">
          <a:xfrm>
            <a:off x="9725216" y="6017358"/>
            <a:ext cx="837960" cy="405968"/>
          </a:xfrm>
          <a:prstGeom prst="rect">
            <a:avLst/>
          </a:prstGeom>
          <a:noFill/>
          <a:extLst>
            <a:ext uri="{909E8E84-426E-40DD-AFC4-6F175D3DCCD1}">
              <a14:hiddenFill xmlns:a14="http://schemas.microsoft.com/office/drawing/2010/main">
                <a:solidFill>
                  <a:srgbClr val="FFFFFF"/>
                </a:solidFill>
              </a14:hiddenFill>
            </a:ext>
          </a:extLst>
        </p:spPr>
      </p:pic>
      <p:pic>
        <p:nvPicPr>
          <p:cNvPr id="1432" name="Picture 408" descr="Stockport NHS Foundation Trust – My ...">
            <a:extLst>
              <a:ext uri="{FF2B5EF4-FFF2-40B4-BE49-F238E27FC236}">
                <a16:creationId xmlns:a16="http://schemas.microsoft.com/office/drawing/2014/main" id="{C9E715F3-CC25-444B-4A5B-029C60106845}"/>
              </a:ext>
            </a:extLst>
          </p:cNvPr>
          <p:cNvPicPr>
            <a:picLocks noChangeAspect="1" noChangeArrowheads="1"/>
          </p:cNvPicPr>
          <p:nvPr/>
        </p:nvPicPr>
        <p:blipFill>
          <a:blip r:embed="rId203" cstate="email">
            <a:extLst>
              <a:ext uri="{28A0092B-C50C-407E-A947-70E740481C1C}">
                <a14:useLocalDpi xmlns:a14="http://schemas.microsoft.com/office/drawing/2010/main" val="0"/>
              </a:ext>
            </a:extLst>
          </a:blip>
          <a:srcRect/>
          <a:stretch>
            <a:fillRect/>
          </a:stretch>
        </p:blipFill>
        <p:spPr bwMode="auto">
          <a:xfrm>
            <a:off x="9176296" y="6289917"/>
            <a:ext cx="513733" cy="291345"/>
          </a:xfrm>
          <a:prstGeom prst="rect">
            <a:avLst/>
          </a:prstGeom>
          <a:noFill/>
          <a:extLst>
            <a:ext uri="{909E8E84-426E-40DD-AFC4-6F175D3DCCD1}">
              <a14:hiddenFill xmlns:a14="http://schemas.microsoft.com/office/drawing/2010/main">
                <a:solidFill>
                  <a:srgbClr val="FFFFFF"/>
                </a:solidFill>
              </a14:hiddenFill>
            </a:ext>
          </a:extLst>
        </p:spPr>
      </p:pic>
      <p:pic>
        <p:nvPicPr>
          <p:cNvPr id="1434" name="Picture 410" descr="Surrey and Sussex Healthcare NHS Trust">
            <a:extLst>
              <a:ext uri="{FF2B5EF4-FFF2-40B4-BE49-F238E27FC236}">
                <a16:creationId xmlns:a16="http://schemas.microsoft.com/office/drawing/2014/main" id="{8BA726E8-D1F5-5B3E-672E-3DA4DE0101D6}"/>
              </a:ext>
            </a:extLst>
          </p:cNvPr>
          <p:cNvPicPr>
            <a:picLocks noChangeAspect="1" noChangeArrowheads="1"/>
          </p:cNvPicPr>
          <p:nvPr/>
        </p:nvPicPr>
        <p:blipFill rotWithShape="1">
          <a:blip r:embed="rId204" cstate="email">
            <a:extLst>
              <a:ext uri="{28A0092B-C50C-407E-A947-70E740481C1C}">
                <a14:useLocalDpi xmlns:a14="http://schemas.microsoft.com/office/drawing/2010/main" val="0"/>
              </a:ext>
            </a:extLst>
          </a:blip>
          <a:srcRect l="4107" t="10700" r="4056" b="10827"/>
          <a:stretch/>
        </p:blipFill>
        <p:spPr bwMode="auto">
          <a:xfrm>
            <a:off x="10581537" y="6025858"/>
            <a:ext cx="894438" cy="240148"/>
          </a:xfrm>
          <a:prstGeom prst="rect">
            <a:avLst/>
          </a:prstGeom>
          <a:noFill/>
          <a:extLst>
            <a:ext uri="{909E8E84-426E-40DD-AFC4-6F175D3DCCD1}">
              <a14:hiddenFill xmlns:a14="http://schemas.microsoft.com/office/drawing/2010/main">
                <a:solidFill>
                  <a:srgbClr val="FFFFFF"/>
                </a:solidFill>
              </a14:hiddenFill>
            </a:ext>
          </a:extLst>
        </p:spPr>
      </p:pic>
      <p:pic>
        <p:nvPicPr>
          <p:cNvPr id="1436" name="Picture 412" descr="Sussex Community NHS Foundation Trust ...">
            <a:extLst>
              <a:ext uri="{FF2B5EF4-FFF2-40B4-BE49-F238E27FC236}">
                <a16:creationId xmlns:a16="http://schemas.microsoft.com/office/drawing/2014/main" id="{F45DD96F-8B56-0641-4600-80B77FC60E21}"/>
              </a:ext>
            </a:extLst>
          </p:cNvPr>
          <p:cNvPicPr>
            <a:picLocks noChangeAspect="1" noChangeArrowheads="1"/>
          </p:cNvPicPr>
          <p:nvPr/>
        </p:nvPicPr>
        <p:blipFill>
          <a:blip r:embed="rId205" cstate="email">
            <a:extLst>
              <a:ext uri="{28A0092B-C50C-407E-A947-70E740481C1C}">
                <a14:useLocalDpi xmlns:a14="http://schemas.microsoft.com/office/drawing/2010/main" val="0"/>
              </a:ext>
            </a:extLst>
          </a:blip>
          <a:srcRect/>
          <a:stretch>
            <a:fillRect/>
          </a:stretch>
        </p:blipFill>
        <p:spPr bwMode="auto">
          <a:xfrm>
            <a:off x="11573261" y="1298836"/>
            <a:ext cx="562480" cy="281240"/>
          </a:xfrm>
          <a:prstGeom prst="rect">
            <a:avLst/>
          </a:prstGeom>
          <a:noFill/>
          <a:extLst>
            <a:ext uri="{909E8E84-426E-40DD-AFC4-6F175D3DCCD1}">
              <a14:hiddenFill xmlns:a14="http://schemas.microsoft.com/office/drawing/2010/main">
                <a:solidFill>
                  <a:srgbClr val="FFFFFF"/>
                </a:solidFill>
              </a14:hiddenFill>
            </a:ext>
          </a:extLst>
        </p:spPr>
      </p:pic>
      <p:pic>
        <p:nvPicPr>
          <p:cNvPr id="1438" name="Picture 414" descr="Sussex NHS Foundation Trust | Peoplesafe">
            <a:extLst>
              <a:ext uri="{FF2B5EF4-FFF2-40B4-BE49-F238E27FC236}">
                <a16:creationId xmlns:a16="http://schemas.microsoft.com/office/drawing/2014/main" id="{E56E38B8-CAC9-EB8A-DE58-2245E3B6ACA3}"/>
              </a:ext>
            </a:extLst>
          </p:cNvPr>
          <p:cNvPicPr>
            <a:picLocks noChangeAspect="1" noChangeArrowheads="1"/>
          </p:cNvPicPr>
          <p:nvPr/>
        </p:nvPicPr>
        <p:blipFill rotWithShape="1">
          <a:blip r:embed="rId206" cstate="email">
            <a:extLst>
              <a:ext uri="{28A0092B-C50C-407E-A947-70E740481C1C}">
                <a14:useLocalDpi xmlns:a14="http://schemas.microsoft.com/office/drawing/2010/main" val="0"/>
              </a:ext>
            </a:extLst>
          </a:blip>
          <a:srcRect t="15836" b="14005"/>
          <a:stretch/>
        </p:blipFill>
        <p:spPr bwMode="auto">
          <a:xfrm>
            <a:off x="10542274" y="6365892"/>
            <a:ext cx="688907" cy="271568"/>
          </a:xfrm>
          <a:prstGeom prst="rect">
            <a:avLst/>
          </a:prstGeom>
          <a:noFill/>
          <a:extLst>
            <a:ext uri="{909E8E84-426E-40DD-AFC4-6F175D3DCCD1}">
              <a14:hiddenFill xmlns:a14="http://schemas.microsoft.com/office/drawing/2010/main">
                <a:solidFill>
                  <a:srgbClr val="FFFFFF"/>
                </a:solidFill>
              </a14:hiddenFill>
            </a:ext>
          </a:extLst>
        </p:spPr>
      </p:pic>
      <p:pic>
        <p:nvPicPr>
          <p:cNvPr id="1440" name="Picture 416" descr="Tameside and Glossop Integrated Care ...">
            <a:extLst>
              <a:ext uri="{FF2B5EF4-FFF2-40B4-BE49-F238E27FC236}">
                <a16:creationId xmlns:a16="http://schemas.microsoft.com/office/drawing/2014/main" id="{E173741E-D06D-36A0-5B2A-4CCA70B636CC}"/>
              </a:ext>
            </a:extLst>
          </p:cNvPr>
          <p:cNvPicPr>
            <a:picLocks noChangeAspect="1" noChangeArrowheads="1"/>
          </p:cNvPicPr>
          <p:nvPr/>
        </p:nvPicPr>
        <p:blipFill rotWithShape="1">
          <a:blip r:embed="rId207" cstate="email">
            <a:extLst>
              <a:ext uri="{28A0092B-C50C-407E-A947-70E740481C1C}">
                <a14:useLocalDpi xmlns:a14="http://schemas.microsoft.com/office/drawing/2010/main" val="0"/>
              </a:ext>
            </a:extLst>
          </a:blip>
          <a:srcRect l="6265" t="16142" r="9030" b="15781"/>
          <a:stretch/>
        </p:blipFill>
        <p:spPr bwMode="auto">
          <a:xfrm>
            <a:off x="11474386" y="5995836"/>
            <a:ext cx="630297" cy="287277"/>
          </a:xfrm>
          <a:prstGeom prst="rect">
            <a:avLst/>
          </a:prstGeom>
          <a:noFill/>
          <a:extLst>
            <a:ext uri="{909E8E84-426E-40DD-AFC4-6F175D3DCCD1}">
              <a14:hiddenFill xmlns:a14="http://schemas.microsoft.com/office/drawing/2010/main">
                <a:solidFill>
                  <a:srgbClr val="FFFFFF"/>
                </a:solidFill>
              </a14:hiddenFill>
            </a:ext>
          </a:extLst>
        </p:spPr>
      </p:pic>
      <p:pic>
        <p:nvPicPr>
          <p:cNvPr id="1442" name="Picture 418" descr="Tavistock and Portman NHS FT |">
            <a:extLst>
              <a:ext uri="{FF2B5EF4-FFF2-40B4-BE49-F238E27FC236}">
                <a16:creationId xmlns:a16="http://schemas.microsoft.com/office/drawing/2014/main" id="{47F866CD-00FD-00F8-5E1B-11CD38E2ECF7}"/>
              </a:ext>
            </a:extLst>
          </p:cNvPr>
          <p:cNvPicPr>
            <a:picLocks noChangeAspect="1" noChangeArrowheads="1"/>
          </p:cNvPicPr>
          <p:nvPr/>
        </p:nvPicPr>
        <p:blipFill>
          <a:blip r:embed="rId208" cstate="email">
            <a:extLst>
              <a:ext uri="{28A0092B-C50C-407E-A947-70E740481C1C}">
                <a14:useLocalDpi xmlns:a14="http://schemas.microsoft.com/office/drawing/2010/main" val="0"/>
              </a:ext>
            </a:extLst>
          </a:blip>
          <a:srcRect/>
          <a:stretch>
            <a:fillRect/>
          </a:stretch>
        </p:blipFill>
        <p:spPr bwMode="auto">
          <a:xfrm>
            <a:off x="11333720" y="6368092"/>
            <a:ext cx="815568" cy="217986"/>
          </a:xfrm>
          <a:prstGeom prst="rect">
            <a:avLst/>
          </a:prstGeom>
          <a:noFill/>
          <a:extLst>
            <a:ext uri="{909E8E84-426E-40DD-AFC4-6F175D3DCCD1}">
              <a14:hiddenFill xmlns:a14="http://schemas.microsoft.com/office/drawing/2010/main">
                <a:solidFill>
                  <a:srgbClr val="FFFFFF"/>
                </a:solidFill>
              </a14:hiddenFill>
            </a:ext>
          </a:extLst>
        </p:spPr>
      </p:pic>
      <p:pic>
        <p:nvPicPr>
          <p:cNvPr id="1444" name="Picture 420" descr="Wear Valleys NHS Foundation Trust ...">
            <a:extLst>
              <a:ext uri="{FF2B5EF4-FFF2-40B4-BE49-F238E27FC236}">
                <a16:creationId xmlns:a16="http://schemas.microsoft.com/office/drawing/2014/main" id="{9FCC8712-8529-F770-1847-5B393754F079}"/>
              </a:ext>
            </a:extLst>
          </p:cNvPr>
          <p:cNvPicPr>
            <a:picLocks noChangeAspect="1" noChangeArrowheads="1"/>
          </p:cNvPicPr>
          <p:nvPr/>
        </p:nvPicPr>
        <p:blipFill>
          <a:blip r:embed="rId209" cstate="email">
            <a:extLst>
              <a:ext uri="{28A0092B-C50C-407E-A947-70E740481C1C}">
                <a14:useLocalDpi xmlns:a14="http://schemas.microsoft.com/office/drawing/2010/main" val="0"/>
              </a:ext>
            </a:extLst>
          </a:blip>
          <a:srcRect/>
          <a:stretch>
            <a:fillRect/>
          </a:stretch>
        </p:blipFill>
        <p:spPr bwMode="auto">
          <a:xfrm>
            <a:off x="1025069" y="1879842"/>
            <a:ext cx="721862" cy="196871"/>
          </a:xfrm>
          <a:prstGeom prst="rect">
            <a:avLst/>
          </a:prstGeom>
          <a:noFill/>
          <a:extLst>
            <a:ext uri="{909E8E84-426E-40DD-AFC4-6F175D3DCCD1}">
              <a14:hiddenFill xmlns:a14="http://schemas.microsoft.com/office/drawing/2010/main">
                <a:solidFill>
                  <a:srgbClr val="FFFFFF"/>
                </a:solidFill>
              </a14:hiddenFill>
            </a:ext>
          </a:extLst>
        </p:spPr>
      </p:pic>
      <p:pic>
        <p:nvPicPr>
          <p:cNvPr id="1446" name="Picture 422" descr="Employer details | trac.jobs">
            <a:extLst>
              <a:ext uri="{FF2B5EF4-FFF2-40B4-BE49-F238E27FC236}">
                <a16:creationId xmlns:a16="http://schemas.microsoft.com/office/drawing/2014/main" id="{340B1E29-6060-3129-9573-460246CF7AB1}"/>
              </a:ext>
            </a:extLst>
          </p:cNvPr>
          <p:cNvPicPr>
            <a:picLocks noChangeAspect="1" noChangeArrowheads="1"/>
          </p:cNvPicPr>
          <p:nvPr/>
        </p:nvPicPr>
        <p:blipFill>
          <a:blip r:embed="rId210" cstate="email">
            <a:extLst>
              <a:ext uri="{28A0092B-C50C-407E-A947-70E740481C1C}">
                <a14:useLocalDpi xmlns:a14="http://schemas.microsoft.com/office/drawing/2010/main" val="0"/>
              </a:ext>
            </a:extLst>
          </a:blip>
          <a:srcRect/>
          <a:stretch>
            <a:fillRect/>
          </a:stretch>
        </p:blipFill>
        <p:spPr bwMode="auto">
          <a:xfrm>
            <a:off x="10288670" y="2717040"/>
            <a:ext cx="643969" cy="398090"/>
          </a:xfrm>
          <a:prstGeom prst="rect">
            <a:avLst/>
          </a:prstGeom>
          <a:noFill/>
          <a:extLst>
            <a:ext uri="{909E8E84-426E-40DD-AFC4-6F175D3DCCD1}">
              <a14:hiddenFill xmlns:a14="http://schemas.microsoft.com/office/drawing/2010/main">
                <a:solidFill>
                  <a:srgbClr val="FFFFFF"/>
                </a:solidFill>
              </a14:hiddenFill>
            </a:ext>
          </a:extLst>
        </p:spPr>
      </p:pic>
      <p:pic>
        <p:nvPicPr>
          <p:cNvPr id="1448" name="Picture 424" descr="The Clatterbridge Cancer Centre NHS ...">
            <a:extLst>
              <a:ext uri="{FF2B5EF4-FFF2-40B4-BE49-F238E27FC236}">
                <a16:creationId xmlns:a16="http://schemas.microsoft.com/office/drawing/2014/main" id="{30441DA2-2B27-AB91-1604-451ECC9EA0E3}"/>
              </a:ext>
            </a:extLst>
          </p:cNvPr>
          <p:cNvPicPr>
            <a:picLocks noChangeAspect="1" noChangeArrowheads="1"/>
          </p:cNvPicPr>
          <p:nvPr/>
        </p:nvPicPr>
        <p:blipFill rotWithShape="1">
          <a:blip r:embed="rId211" cstate="email">
            <a:extLst>
              <a:ext uri="{28A0092B-C50C-407E-A947-70E740481C1C}">
                <a14:useLocalDpi xmlns:a14="http://schemas.microsoft.com/office/drawing/2010/main" val="0"/>
              </a:ext>
            </a:extLst>
          </a:blip>
          <a:srcRect t="14931" r="6659" b="13763"/>
          <a:stretch/>
        </p:blipFill>
        <p:spPr bwMode="auto">
          <a:xfrm>
            <a:off x="10933951" y="2937983"/>
            <a:ext cx="542024" cy="275537"/>
          </a:xfrm>
          <a:prstGeom prst="rect">
            <a:avLst/>
          </a:prstGeom>
          <a:noFill/>
          <a:extLst>
            <a:ext uri="{909E8E84-426E-40DD-AFC4-6F175D3DCCD1}">
              <a14:hiddenFill xmlns:a14="http://schemas.microsoft.com/office/drawing/2010/main">
                <a:solidFill>
                  <a:srgbClr val="FFFFFF"/>
                </a:solidFill>
              </a14:hiddenFill>
            </a:ext>
          </a:extLst>
        </p:spPr>
      </p:pic>
      <p:pic>
        <p:nvPicPr>
          <p:cNvPr id="1450" name="Picture 426" descr="The Rotherham NHS Foundation Trust">
            <a:extLst>
              <a:ext uri="{FF2B5EF4-FFF2-40B4-BE49-F238E27FC236}">
                <a16:creationId xmlns:a16="http://schemas.microsoft.com/office/drawing/2014/main" id="{4A8C77B8-6123-CB3B-B356-C39779C75630}"/>
              </a:ext>
            </a:extLst>
          </p:cNvPr>
          <p:cNvPicPr>
            <a:picLocks noChangeAspect="1" noChangeArrowheads="1"/>
          </p:cNvPicPr>
          <p:nvPr/>
        </p:nvPicPr>
        <p:blipFill rotWithShape="1">
          <a:blip r:embed="rId212" cstate="email">
            <a:extLst>
              <a:ext uri="{28A0092B-C50C-407E-A947-70E740481C1C}">
                <a14:useLocalDpi xmlns:a14="http://schemas.microsoft.com/office/drawing/2010/main" val="0"/>
              </a:ext>
            </a:extLst>
          </a:blip>
          <a:srcRect t="18324" b="19880"/>
          <a:stretch/>
        </p:blipFill>
        <p:spPr bwMode="auto">
          <a:xfrm>
            <a:off x="1757924" y="5015932"/>
            <a:ext cx="479195" cy="217004"/>
          </a:xfrm>
          <a:prstGeom prst="rect">
            <a:avLst/>
          </a:prstGeom>
          <a:noFill/>
          <a:extLst>
            <a:ext uri="{909E8E84-426E-40DD-AFC4-6F175D3DCCD1}">
              <a14:hiddenFill xmlns:a14="http://schemas.microsoft.com/office/drawing/2010/main">
                <a:solidFill>
                  <a:srgbClr val="FFFFFF"/>
                </a:solidFill>
              </a14:hiddenFill>
            </a:ext>
          </a:extLst>
        </p:spPr>
      </p:pic>
      <p:pic>
        <p:nvPicPr>
          <p:cNvPr id="1452" name="Picture 428" descr="The Royal Orthopaedic Hospital NHS ...">
            <a:extLst>
              <a:ext uri="{FF2B5EF4-FFF2-40B4-BE49-F238E27FC236}">
                <a16:creationId xmlns:a16="http://schemas.microsoft.com/office/drawing/2014/main" id="{C372E6DD-3137-EF37-49FF-DE520D3E303F}"/>
              </a:ext>
            </a:extLst>
          </p:cNvPr>
          <p:cNvPicPr>
            <a:picLocks noChangeAspect="1" noChangeArrowheads="1"/>
          </p:cNvPicPr>
          <p:nvPr/>
        </p:nvPicPr>
        <p:blipFill>
          <a:blip r:embed="rId213" cstate="email">
            <a:extLst>
              <a:ext uri="{28A0092B-C50C-407E-A947-70E740481C1C}">
                <a14:useLocalDpi xmlns:a14="http://schemas.microsoft.com/office/drawing/2010/main" val="0"/>
              </a:ext>
            </a:extLst>
          </a:blip>
          <a:srcRect/>
          <a:stretch>
            <a:fillRect/>
          </a:stretch>
        </p:blipFill>
        <p:spPr bwMode="auto">
          <a:xfrm>
            <a:off x="3896807" y="623402"/>
            <a:ext cx="673902" cy="299512"/>
          </a:xfrm>
          <a:prstGeom prst="rect">
            <a:avLst/>
          </a:prstGeom>
          <a:noFill/>
          <a:extLst>
            <a:ext uri="{909E8E84-426E-40DD-AFC4-6F175D3DCCD1}">
              <a14:hiddenFill xmlns:a14="http://schemas.microsoft.com/office/drawing/2010/main">
                <a:solidFill>
                  <a:srgbClr val="FFFFFF"/>
                </a:solidFill>
              </a14:hiddenFill>
            </a:ext>
          </a:extLst>
        </p:spPr>
      </p:pic>
      <p:pic>
        <p:nvPicPr>
          <p:cNvPr id="1454" name="Picture 430" descr="The Royal Wolverhampton NHS Trust ...">
            <a:extLst>
              <a:ext uri="{FF2B5EF4-FFF2-40B4-BE49-F238E27FC236}">
                <a16:creationId xmlns:a16="http://schemas.microsoft.com/office/drawing/2014/main" id="{5EDB77C9-065B-CE5C-8577-ACE9E9D4B9B4}"/>
              </a:ext>
            </a:extLst>
          </p:cNvPr>
          <p:cNvPicPr>
            <a:picLocks noChangeAspect="1" noChangeArrowheads="1"/>
          </p:cNvPicPr>
          <p:nvPr/>
        </p:nvPicPr>
        <p:blipFill>
          <a:blip r:embed="rId214" cstate="email">
            <a:extLst>
              <a:ext uri="{28A0092B-C50C-407E-A947-70E740481C1C}">
                <a14:useLocalDpi xmlns:a14="http://schemas.microsoft.com/office/drawing/2010/main" val="0"/>
              </a:ext>
            </a:extLst>
          </a:blip>
          <a:srcRect/>
          <a:stretch>
            <a:fillRect/>
          </a:stretch>
        </p:blipFill>
        <p:spPr bwMode="auto">
          <a:xfrm>
            <a:off x="8317550" y="6324215"/>
            <a:ext cx="820550" cy="222748"/>
          </a:xfrm>
          <a:prstGeom prst="rect">
            <a:avLst/>
          </a:prstGeom>
          <a:noFill/>
          <a:extLst>
            <a:ext uri="{909E8E84-426E-40DD-AFC4-6F175D3DCCD1}">
              <a14:hiddenFill xmlns:a14="http://schemas.microsoft.com/office/drawing/2010/main">
                <a:solidFill>
                  <a:srgbClr val="FFFFFF"/>
                </a:solidFill>
              </a14:hiddenFill>
            </a:ext>
          </a:extLst>
        </p:spPr>
      </p:pic>
      <p:pic>
        <p:nvPicPr>
          <p:cNvPr id="1456" name="Picture 432" descr="Torbay and South Devon Healthcare NHS ...">
            <a:extLst>
              <a:ext uri="{FF2B5EF4-FFF2-40B4-BE49-F238E27FC236}">
                <a16:creationId xmlns:a16="http://schemas.microsoft.com/office/drawing/2014/main" id="{AE2F7F4C-47DE-ACAE-5C86-26527576550A}"/>
              </a:ext>
            </a:extLst>
          </p:cNvPr>
          <p:cNvPicPr>
            <a:picLocks noChangeAspect="1" noChangeArrowheads="1"/>
          </p:cNvPicPr>
          <p:nvPr/>
        </p:nvPicPr>
        <p:blipFill>
          <a:blip r:embed="rId215" cstate="email">
            <a:extLst>
              <a:ext uri="{28A0092B-C50C-407E-A947-70E740481C1C}">
                <a14:useLocalDpi xmlns:a14="http://schemas.microsoft.com/office/drawing/2010/main" val="0"/>
              </a:ext>
            </a:extLst>
          </a:blip>
          <a:srcRect/>
          <a:stretch>
            <a:fillRect/>
          </a:stretch>
        </p:blipFill>
        <p:spPr bwMode="auto">
          <a:xfrm>
            <a:off x="5204890" y="624494"/>
            <a:ext cx="719285" cy="210568"/>
          </a:xfrm>
          <a:prstGeom prst="rect">
            <a:avLst/>
          </a:prstGeom>
          <a:noFill/>
          <a:extLst>
            <a:ext uri="{909E8E84-426E-40DD-AFC4-6F175D3DCCD1}">
              <a14:hiddenFill xmlns:a14="http://schemas.microsoft.com/office/drawing/2010/main">
                <a:solidFill>
                  <a:srgbClr val="FFFFFF"/>
                </a:solidFill>
              </a14:hiddenFill>
            </a:ext>
          </a:extLst>
        </p:spPr>
      </p:pic>
      <p:pic>
        <p:nvPicPr>
          <p:cNvPr id="1458" name="Picture 434">
            <a:extLst>
              <a:ext uri="{FF2B5EF4-FFF2-40B4-BE49-F238E27FC236}">
                <a16:creationId xmlns:a16="http://schemas.microsoft.com/office/drawing/2014/main" id="{86D88216-95D8-4501-2327-128655627BBD}"/>
              </a:ext>
            </a:extLst>
          </p:cNvPr>
          <p:cNvPicPr>
            <a:picLocks noChangeAspect="1" noChangeArrowheads="1"/>
          </p:cNvPicPr>
          <p:nvPr/>
        </p:nvPicPr>
        <p:blipFill rotWithShape="1">
          <a:blip r:embed="rId216" cstate="email">
            <a:extLst>
              <a:ext uri="{28A0092B-C50C-407E-A947-70E740481C1C}">
                <a14:useLocalDpi xmlns:a14="http://schemas.microsoft.com/office/drawing/2010/main" val="0"/>
              </a:ext>
            </a:extLst>
          </a:blip>
          <a:srcRect t="15986" b="20883"/>
          <a:stretch/>
        </p:blipFill>
        <p:spPr bwMode="auto">
          <a:xfrm>
            <a:off x="4112207" y="2897567"/>
            <a:ext cx="383609" cy="193741"/>
          </a:xfrm>
          <a:prstGeom prst="rect">
            <a:avLst/>
          </a:prstGeom>
          <a:noFill/>
          <a:extLst>
            <a:ext uri="{909E8E84-426E-40DD-AFC4-6F175D3DCCD1}">
              <a14:hiddenFill xmlns:a14="http://schemas.microsoft.com/office/drawing/2010/main">
                <a:solidFill>
                  <a:srgbClr val="FFFFFF"/>
                </a:solidFill>
              </a14:hiddenFill>
            </a:ext>
          </a:extLst>
        </p:spPr>
      </p:pic>
      <p:pic>
        <p:nvPicPr>
          <p:cNvPr id="1460" name="Picture 436" descr="University College London Hospitals NHS ...">
            <a:extLst>
              <a:ext uri="{FF2B5EF4-FFF2-40B4-BE49-F238E27FC236}">
                <a16:creationId xmlns:a16="http://schemas.microsoft.com/office/drawing/2014/main" id="{C2180D36-C747-2337-CE29-0DAD5222AEA1}"/>
              </a:ext>
            </a:extLst>
          </p:cNvPr>
          <p:cNvPicPr>
            <a:picLocks noChangeAspect="1" noChangeArrowheads="1"/>
          </p:cNvPicPr>
          <p:nvPr/>
        </p:nvPicPr>
        <p:blipFill>
          <a:blip r:embed="rId217" cstate="email">
            <a:extLst>
              <a:ext uri="{28A0092B-C50C-407E-A947-70E740481C1C}">
                <a14:useLocalDpi xmlns:a14="http://schemas.microsoft.com/office/drawing/2010/main" val="0"/>
              </a:ext>
            </a:extLst>
          </a:blip>
          <a:srcRect/>
          <a:stretch>
            <a:fillRect/>
          </a:stretch>
        </p:blipFill>
        <p:spPr bwMode="auto">
          <a:xfrm>
            <a:off x="7729444" y="351739"/>
            <a:ext cx="573931" cy="314431"/>
          </a:xfrm>
          <a:prstGeom prst="rect">
            <a:avLst/>
          </a:prstGeom>
          <a:noFill/>
          <a:extLst>
            <a:ext uri="{909E8E84-426E-40DD-AFC4-6F175D3DCCD1}">
              <a14:hiddenFill xmlns:a14="http://schemas.microsoft.com/office/drawing/2010/main">
                <a:solidFill>
                  <a:srgbClr val="FFFFFF"/>
                </a:solidFill>
              </a14:hiddenFill>
            </a:ext>
          </a:extLst>
        </p:spPr>
      </p:pic>
      <p:pic>
        <p:nvPicPr>
          <p:cNvPr id="1462" name="Picture 438" descr="University Hospital Southampton NHS ...">
            <a:extLst>
              <a:ext uri="{FF2B5EF4-FFF2-40B4-BE49-F238E27FC236}">
                <a16:creationId xmlns:a16="http://schemas.microsoft.com/office/drawing/2014/main" id="{71A8944C-A748-B2A3-B142-A93F9F1D5B67}"/>
              </a:ext>
            </a:extLst>
          </p:cNvPr>
          <p:cNvPicPr>
            <a:picLocks noChangeAspect="1" noChangeArrowheads="1"/>
          </p:cNvPicPr>
          <p:nvPr/>
        </p:nvPicPr>
        <p:blipFill>
          <a:blip r:embed="rId218" cstate="email">
            <a:extLst>
              <a:ext uri="{28A0092B-C50C-407E-A947-70E740481C1C}">
                <a14:useLocalDpi xmlns:a14="http://schemas.microsoft.com/office/drawing/2010/main" val="0"/>
              </a:ext>
            </a:extLst>
          </a:blip>
          <a:srcRect/>
          <a:stretch>
            <a:fillRect/>
          </a:stretch>
        </p:blipFill>
        <p:spPr bwMode="auto">
          <a:xfrm>
            <a:off x="198386" y="6486101"/>
            <a:ext cx="471515" cy="232940"/>
          </a:xfrm>
          <a:prstGeom prst="rect">
            <a:avLst/>
          </a:prstGeom>
          <a:noFill/>
          <a:extLst>
            <a:ext uri="{909E8E84-426E-40DD-AFC4-6F175D3DCCD1}">
              <a14:hiddenFill xmlns:a14="http://schemas.microsoft.com/office/drawing/2010/main">
                <a:solidFill>
                  <a:srgbClr val="FFFFFF"/>
                </a:solidFill>
              </a14:hiddenFill>
            </a:ext>
          </a:extLst>
        </p:spPr>
      </p:pic>
      <p:pic>
        <p:nvPicPr>
          <p:cNvPr id="1464" name="Picture 440" descr="University Hospitals Birmingham NHS ...">
            <a:extLst>
              <a:ext uri="{FF2B5EF4-FFF2-40B4-BE49-F238E27FC236}">
                <a16:creationId xmlns:a16="http://schemas.microsoft.com/office/drawing/2014/main" id="{42016C80-9A86-A36F-4C16-EC5791750D1F}"/>
              </a:ext>
            </a:extLst>
          </p:cNvPr>
          <p:cNvPicPr>
            <a:picLocks noChangeAspect="1" noChangeArrowheads="1"/>
          </p:cNvPicPr>
          <p:nvPr/>
        </p:nvPicPr>
        <p:blipFill>
          <a:blip r:embed="rId219" cstate="email">
            <a:extLst>
              <a:ext uri="{28A0092B-C50C-407E-A947-70E740481C1C}">
                <a14:useLocalDpi xmlns:a14="http://schemas.microsoft.com/office/drawing/2010/main" val="0"/>
              </a:ext>
            </a:extLst>
          </a:blip>
          <a:srcRect/>
          <a:stretch>
            <a:fillRect/>
          </a:stretch>
        </p:blipFill>
        <p:spPr bwMode="auto">
          <a:xfrm>
            <a:off x="6606199" y="2608373"/>
            <a:ext cx="546617" cy="257428"/>
          </a:xfrm>
          <a:prstGeom prst="rect">
            <a:avLst/>
          </a:prstGeom>
          <a:noFill/>
          <a:extLst>
            <a:ext uri="{909E8E84-426E-40DD-AFC4-6F175D3DCCD1}">
              <a14:hiddenFill xmlns:a14="http://schemas.microsoft.com/office/drawing/2010/main">
                <a:solidFill>
                  <a:srgbClr val="FFFFFF"/>
                </a:solidFill>
              </a14:hiddenFill>
            </a:ext>
          </a:extLst>
        </p:spPr>
      </p:pic>
      <p:pic>
        <p:nvPicPr>
          <p:cNvPr id="1466" name="Picture 442" descr="University Hospitals Bristol NHS ...">
            <a:extLst>
              <a:ext uri="{FF2B5EF4-FFF2-40B4-BE49-F238E27FC236}">
                <a16:creationId xmlns:a16="http://schemas.microsoft.com/office/drawing/2014/main" id="{B4BF20AD-F8B6-7128-83DC-869176344AFD}"/>
              </a:ext>
            </a:extLst>
          </p:cNvPr>
          <p:cNvPicPr>
            <a:picLocks noChangeAspect="1" noChangeArrowheads="1"/>
          </p:cNvPicPr>
          <p:nvPr/>
        </p:nvPicPr>
        <p:blipFill>
          <a:blip r:embed="rId220" cstate="email">
            <a:extLst>
              <a:ext uri="{28A0092B-C50C-407E-A947-70E740481C1C}">
                <a14:useLocalDpi xmlns:a14="http://schemas.microsoft.com/office/drawing/2010/main" val="0"/>
              </a:ext>
            </a:extLst>
          </a:blip>
          <a:srcRect/>
          <a:stretch>
            <a:fillRect/>
          </a:stretch>
        </p:blipFill>
        <p:spPr bwMode="auto">
          <a:xfrm>
            <a:off x="3285122" y="6359357"/>
            <a:ext cx="736180" cy="206213"/>
          </a:xfrm>
          <a:prstGeom prst="rect">
            <a:avLst/>
          </a:prstGeom>
          <a:noFill/>
          <a:extLst>
            <a:ext uri="{909E8E84-426E-40DD-AFC4-6F175D3DCCD1}">
              <a14:hiddenFill xmlns:a14="http://schemas.microsoft.com/office/drawing/2010/main">
                <a:solidFill>
                  <a:srgbClr val="FFFFFF"/>
                </a:solidFill>
              </a14:hiddenFill>
            </a:ext>
          </a:extLst>
        </p:spPr>
      </p:pic>
      <p:pic>
        <p:nvPicPr>
          <p:cNvPr id="1468" name="Picture 444" descr="University Hospitals Coventry ...">
            <a:extLst>
              <a:ext uri="{FF2B5EF4-FFF2-40B4-BE49-F238E27FC236}">
                <a16:creationId xmlns:a16="http://schemas.microsoft.com/office/drawing/2014/main" id="{7164B9C8-86BA-A3B3-8513-1EFA4863E72D}"/>
              </a:ext>
            </a:extLst>
          </p:cNvPr>
          <p:cNvPicPr>
            <a:picLocks noChangeAspect="1" noChangeArrowheads="1"/>
          </p:cNvPicPr>
          <p:nvPr/>
        </p:nvPicPr>
        <p:blipFill>
          <a:blip r:embed="rId221" cstate="email">
            <a:extLst>
              <a:ext uri="{28A0092B-C50C-407E-A947-70E740481C1C}">
                <a14:useLocalDpi xmlns:a14="http://schemas.microsoft.com/office/drawing/2010/main" val="0"/>
              </a:ext>
            </a:extLst>
          </a:blip>
          <a:srcRect/>
          <a:stretch>
            <a:fillRect/>
          </a:stretch>
        </p:blipFill>
        <p:spPr bwMode="auto">
          <a:xfrm>
            <a:off x="3849993" y="1640788"/>
            <a:ext cx="491513" cy="167242"/>
          </a:xfrm>
          <a:prstGeom prst="rect">
            <a:avLst/>
          </a:prstGeom>
          <a:noFill/>
          <a:extLst>
            <a:ext uri="{909E8E84-426E-40DD-AFC4-6F175D3DCCD1}">
              <a14:hiddenFill xmlns:a14="http://schemas.microsoft.com/office/drawing/2010/main">
                <a:solidFill>
                  <a:srgbClr val="FFFFFF"/>
                </a:solidFill>
              </a14:hiddenFill>
            </a:ext>
          </a:extLst>
        </p:spPr>
      </p:pic>
      <p:pic>
        <p:nvPicPr>
          <p:cNvPr id="1470" name="Picture 446" descr="University Hospitals Dorset NHS ...">
            <a:extLst>
              <a:ext uri="{FF2B5EF4-FFF2-40B4-BE49-F238E27FC236}">
                <a16:creationId xmlns:a16="http://schemas.microsoft.com/office/drawing/2014/main" id="{11D04483-1699-824A-4B8B-240973814243}"/>
              </a:ext>
            </a:extLst>
          </p:cNvPr>
          <p:cNvPicPr>
            <a:picLocks noChangeAspect="1" noChangeArrowheads="1"/>
          </p:cNvPicPr>
          <p:nvPr/>
        </p:nvPicPr>
        <p:blipFill>
          <a:blip r:embed="rId222" cstate="email">
            <a:extLst>
              <a:ext uri="{28A0092B-C50C-407E-A947-70E740481C1C}">
                <a14:useLocalDpi xmlns:a14="http://schemas.microsoft.com/office/drawing/2010/main" val="0"/>
              </a:ext>
            </a:extLst>
          </a:blip>
          <a:srcRect/>
          <a:stretch>
            <a:fillRect/>
          </a:stretch>
        </p:blipFill>
        <p:spPr bwMode="auto">
          <a:xfrm>
            <a:off x="6936862" y="466086"/>
            <a:ext cx="725857" cy="1979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D3ABB0-77D4-3A8C-F892-C104D0F8593A}"/>
              </a:ext>
            </a:extLst>
          </p:cNvPr>
          <p:cNvSpPr txBox="1"/>
          <p:nvPr/>
        </p:nvSpPr>
        <p:spPr>
          <a:xfrm>
            <a:off x="9325729" y="9509"/>
            <a:ext cx="2823559" cy="144063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474" name="Picture 450" descr="Employer details | trac.jobs">
            <a:extLst>
              <a:ext uri="{FF2B5EF4-FFF2-40B4-BE49-F238E27FC236}">
                <a16:creationId xmlns:a16="http://schemas.microsoft.com/office/drawing/2014/main" id="{B0F92318-0811-9776-DF42-6F1094E1C07B}"/>
              </a:ext>
            </a:extLst>
          </p:cNvPr>
          <p:cNvPicPr>
            <a:picLocks noChangeAspect="1" noChangeArrowheads="1"/>
          </p:cNvPicPr>
          <p:nvPr/>
        </p:nvPicPr>
        <p:blipFill>
          <a:blip r:embed="rId223" cstate="email">
            <a:extLst>
              <a:ext uri="{28A0092B-C50C-407E-A947-70E740481C1C}">
                <a14:useLocalDpi xmlns:a14="http://schemas.microsoft.com/office/drawing/2010/main" val="0"/>
              </a:ext>
            </a:extLst>
          </a:blip>
          <a:srcRect/>
          <a:stretch>
            <a:fillRect/>
          </a:stretch>
        </p:blipFill>
        <p:spPr bwMode="auto">
          <a:xfrm>
            <a:off x="4256841" y="468464"/>
            <a:ext cx="906586" cy="326371"/>
          </a:xfrm>
          <a:prstGeom prst="rect">
            <a:avLst/>
          </a:prstGeom>
          <a:noFill/>
          <a:extLst>
            <a:ext uri="{909E8E84-426E-40DD-AFC4-6F175D3DCCD1}">
              <a14:hiddenFill xmlns:a14="http://schemas.microsoft.com/office/drawing/2010/main">
                <a:solidFill>
                  <a:srgbClr val="FFFFFF"/>
                </a:solidFill>
              </a14:hiddenFill>
            </a:ext>
          </a:extLst>
        </p:spPr>
      </p:pic>
      <p:pic>
        <p:nvPicPr>
          <p:cNvPr id="1476" name="Picture 452" descr="Wye Valley NHS Trust (@WyeValleyNHS) / X">
            <a:extLst>
              <a:ext uri="{FF2B5EF4-FFF2-40B4-BE49-F238E27FC236}">
                <a16:creationId xmlns:a16="http://schemas.microsoft.com/office/drawing/2014/main" id="{00869682-5402-4FC7-9F4C-A99202D73F2F}"/>
              </a:ext>
            </a:extLst>
          </p:cNvPr>
          <p:cNvPicPr>
            <a:picLocks noChangeAspect="1" noChangeArrowheads="1"/>
          </p:cNvPicPr>
          <p:nvPr/>
        </p:nvPicPr>
        <p:blipFill rotWithShape="1">
          <a:blip r:embed="rId224" cstate="email">
            <a:extLst>
              <a:ext uri="{28A0092B-C50C-407E-A947-70E740481C1C}">
                <a14:useLocalDpi xmlns:a14="http://schemas.microsoft.com/office/drawing/2010/main" val="0"/>
              </a:ext>
            </a:extLst>
          </a:blip>
          <a:srcRect/>
          <a:stretch/>
        </p:blipFill>
        <p:spPr bwMode="auto">
          <a:xfrm>
            <a:off x="5187421" y="374307"/>
            <a:ext cx="499637" cy="301229"/>
          </a:xfrm>
          <a:prstGeom prst="rect">
            <a:avLst/>
          </a:prstGeom>
          <a:noFill/>
          <a:extLst>
            <a:ext uri="{909E8E84-426E-40DD-AFC4-6F175D3DCCD1}">
              <a14:hiddenFill xmlns:a14="http://schemas.microsoft.com/office/drawing/2010/main">
                <a:solidFill>
                  <a:srgbClr val="FFFFFF"/>
                </a:solidFill>
              </a14:hiddenFill>
            </a:ext>
          </a:extLst>
        </p:spPr>
      </p:pic>
      <p:pic>
        <p:nvPicPr>
          <p:cNvPr id="1478" name="Picture 454" descr="West Midlands Ambulance Service ...">
            <a:extLst>
              <a:ext uri="{FF2B5EF4-FFF2-40B4-BE49-F238E27FC236}">
                <a16:creationId xmlns:a16="http://schemas.microsoft.com/office/drawing/2014/main" id="{0B120B07-E12E-110D-2AD4-C55044AE4C3A}"/>
              </a:ext>
            </a:extLst>
          </p:cNvPr>
          <p:cNvPicPr>
            <a:picLocks noChangeAspect="1" noChangeArrowheads="1"/>
          </p:cNvPicPr>
          <p:nvPr/>
        </p:nvPicPr>
        <p:blipFill>
          <a:blip r:embed="rId225" cstate="email">
            <a:extLst>
              <a:ext uri="{28A0092B-C50C-407E-A947-70E740481C1C}">
                <a14:useLocalDpi xmlns:a14="http://schemas.microsoft.com/office/drawing/2010/main" val="0"/>
              </a:ext>
            </a:extLst>
          </a:blip>
          <a:srcRect/>
          <a:stretch>
            <a:fillRect/>
          </a:stretch>
        </p:blipFill>
        <p:spPr bwMode="auto">
          <a:xfrm>
            <a:off x="6688865" y="209854"/>
            <a:ext cx="779777" cy="299417"/>
          </a:xfrm>
          <a:prstGeom prst="rect">
            <a:avLst/>
          </a:prstGeom>
          <a:noFill/>
          <a:extLst>
            <a:ext uri="{909E8E84-426E-40DD-AFC4-6F175D3DCCD1}">
              <a14:hiddenFill xmlns:a14="http://schemas.microsoft.com/office/drawing/2010/main">
                <a:solidFill>
                  <a:srgbClr val="FFFFFF"/>
                </a:solidFill>
              </a14:hiddenFill>
            </a:ext>
          </a:extLst>
        </p:spPr>
      </p:pic>
      <p:pic>
        <p:nvPicPr>
          <p:cNvPr id="1480" name="Picture 456">
            <a:extLst>
              <a:ext uri="{FF2B5EF4-FFF2-40B4-BE49-F238E27FC236}">
                <a16:creationId xmlns:a16="http://schemas.microsoft.com/office/drawing/2014/main" id="{CDC115AE-5717-DFEC-4FFD-001DE3E5C24C}"/>
              </a:ext>
            </a:extLst>
          </p:cNvPr>
          <p:cNvPicPr>
            <a:picLocks noChangeAspect="1" noChangeArrowheads="1"/>
          </p:cNvPicPr>
          <p:nvPr/>
        </p:nvPicPr>
        <p:blipFill>
          <a:blip r:embed="rId226" cstate="email">
            <a:extLst>
              <a:ext uri="{28A0092B-C50C-407E-A947-70E740481C1C}">
                <a14:useLocalDpi xmlns:a14="http://schemas.microsoft.com/office/drawing/2010/main" val="0"/>
              </a:ext>
            </a:extLst>
          </a:blip>
          <a:srcRect/>
          <a:stretch>
            <a:fillRect/>
          </a:stretch>
        </p:blipFill>
        <p:spPr bwMode="auto">
          <a:xfrm>
            <a:off x="5716776" y="237704"/>
            <a:ext cx="861656" cy="234997"/>
          </a:xfrm>
          <a:prstGeom prst="rect">
            <a:avLst/>
          </a:prstGeom>
          <a:noFill/>
          <a:extLst>
            <a:ext uri="{909E8E84-426E-40DD-AFC4-6F175D3DCCD1}">
              <a14:hiddenFill xmlns:a14="http://schemas.microsoft.com/office/drawing/2010/main">
                <a:solidFill>
                  <a:srgbClr val="FFFFFF"/>
                </a:solidFill>
              </a14:hiddenFill>
            </a:ext>
          </a:extLst>
        </p:spPr>
      </p:pic>
      <p:pic>
        <p:nvPicPr>
          <p:cNvPr id="1482" name="Picture 458" descr="Walsall Healthcare NHS Trust – My ...">
            <a:extLst>
              <a:ext uri="{FF2B5EF4-FFF2-40B4-BE49-F238E27FC236}">
                <a16:creationId xmlns:a16="http://schemas.microsoft.com/office/drawing/2014/main" id="{1AA264AB-062C-FEC6-F968-6D001870C700}"/>
              </a:ext>
            </a:extLst>
          </p:cNvPr>
          <p:cNvPicPr>
            <a:picLocks noChangeAspect="1" noChangeArrowheads="1"/>
          </p:cNvPicPr>
          <p:nvPr/>
        </p:nvPicPr>
        <p:blipFill>
          <a:blip r:embed="rId227" cstate="email">
            <a:extLst>
              <a:ext uri="{28A0092B-C50C-407E-A947-70E740481C1C}">
                <a14:useLocalDpi xmlns:a14="http://schemas.microsoft.com/office/drawing/2010/main" val="0"/>
              </a:ext>
            </a:extLst>
          </a:blip>
          <a:srcRect/>
          <a:stretch>
            <a:fillRect/>
          </a:stretch>
        </p:blipFill>
        <p:spPr bwMode="auto">
          <a:xfrm>
            <a:off x="3248933" y="732067"/>
            <a:ext cx="573912" cy="226038"/>
          </a:xfrm>
          <a:prstGeom prst="rect">
            <a:avLst/>
          </a:prstGeom>
          <a:noFill/>
          <a:extLst>
            <a:ext uri="{909E8E84-426E-40DD-AFC4-6F175D3DCCD1}">
              <a14:hiddenFill xmlns:a14="http://schemas.microsoft.com/office/drawing/2010/main">
                <a:solidFill>
                  <a:srgbClr val="FFFFFF"/>
                </a:solidFill>
              </a14:hiddenFill>
            </a:ext>
          </a:extLst>
        </p:spPr>
      </p:pic>
      <p:pic>
        <p:nvPicPr>
          <p:cNvPr id="1484" name="Picture 460" descr="University Hospitals Plymouth NHS Trust">
            <a:extLst>
              <a:ext uri="{FF2B5EF4-FFF2-40B4-BE49-F238E27FC236}">
                <a16:creationId xmlns:a16="http://schemas.microsoft.com/office/drawing/2014/main" id="{396939E2-7FA1-98AE-F6FD-FF0637C32959}"/>
              </a:ext>
            </a:extLst>
          </p:cNvPr>
          <p:cNvPicPr>
            <a:picLocks noChangeAspect="1" noChangeArrowheads="1"/>
          </p:cNvPicPr>
          <p:nvPr/>
        </p:nvPicPr>
        <p:blipFill>
          <a:blip r:embed="rId228" cstate="email">
            <a:extLst>
              <a:ext uri="{28A0092B-C50C-407E-A947-70E740481C1C}">
                <a14:useLocalDpi xmlns:a14="http://schemas.microsoft.com/office/drawing/2010/main" val="0"/>
              </a:ext>
            </a:extLst>
          </a:blip>
          <a:srcRect/>
          <a:stretch>
            <a:fillRect/>
          </a:stretch>
        </p:blipFill>
        <p:spPr bwMode="auto">
          <a:xfrm>
            <a:off x="353275" y="1466974"/>
            <a:ext cx="555195" cy="242347"/>
          </a:xfrm>
          <a:prstGeom prst="rect">
            <a:avLst/>
          </a:prstGeom>
          <a:noFill/>
          <a:extLst>
            <a:ext uri="{909E8E84-426E-40DD-AFC4-6F175D3DCCD1}">
              <a14:hiddenFill xmlns:a14="http://schemas.microsoft.com/office/drawing/2010/main">
                <a:solidFill>
                  <a:srgbClr val="FFFFFF"/>
                </a:solidFill>
              </a14:hiddenFill>
            </a:ext>
          </a:extLst>
        </p:spPr>
      </p:pic>
      <p:pic>
        <p:nvPicPr>
          <p:cNvPr id="1286" name="Picture 262" descr="NHS Lanarkshire">
            <a:extLst>
              <a:ext uri="{FF2B5EF4-FFF2-40B4-BE49-F238E27FC236}">
                <a16:creationId xmlns:a16="http://schemas.microsoft.com/office/drawing/2014/main" id="{11C59CB8-8074-4AFE-56DB-AAA869E4C1AE}"/>
              </a:ext>
            </a:extLst>
          </p:cNvPr>
          <p:cNvPicPr>
            <a:picLocks noChangeAspect="1" noChangeArrowheads="1"/>
          </p:cNvPicPr>
          <p:nvPr/>
        </p:nvPicPr>
        <p:blipFill rotWithShape="1">
          <a:blip r:embed="rId229" cstate="email">
            <a:extLst>
              <a:ext uri="{28A0092B-C50C-407E-A947-70E740481C1C}">
                <a14:useLocalDpi xmlns:a14="http://schemas.microsoft.com/office/drawing/2010/main" val="0"/>
              </a:ext>
            </a:extLst>
          </a:blip>
          <a:srcRect t="20917" b="21098"/>
          <a:stretch/>
        </p:blipFill>
        <p:spPr bwMode="auto">
          <a:xfrm>
            <a:off x="9712527" y="1294310"/>
            <a:ext cx="538926" cy="312495"/>
          </a:xfrm>
          <a:prstGeom prst="rect">
            <a:avLst/>
          </a:prstGeom>
          <a:noFill/>
          <a:extLst>
            <a:ext uri="{909E8E84-426E-40DD-AFC4-6F175D3DCCD1}">
              <a14:hiddenFill xmlns:a14="http://schemas.microsoft.com/office/drawing/2010/main">
                <a:solidFill>
                  <a:srgbClr val="FFFFFF"/>
                </a:solidFill>
              </a14:hiddenFill>
            </a:ext>
          </a:extLst>
        </p:spPr>
      </p:pic>
      <p:pic>
        <p:nvPicPr>
          <p:cNvPr id="1176" name="Picture 152" descr="Leeds Community Healthcare Children's ...">
            <a:extLst>
              <a:ext uri="{FF2B5EF4-FFF2-40B4-BE49-F238E27FC236}">
                <a16:creationId xmlns:a16="http://schemas.microsoft.com/office/drawing/2014/main" id="{2E381611-01DA-4E3A-6256-0F294B71B8DC}"/>
              </a:ext>
            </a:extLst>
          </p:cNvPr>
          <p:cNvPicPr>
            <a:picLocks noChangeAspect="1" noChangeArrowheads="1"/>
          </p:cNvPicPr>
          <p:nvPr/>
        </p:nvPicPr>
        <p:blipFill>
          <a:blip r:embed="rId230" cstate="email">
            <a:extLst>
              <a:ext uri="{28A0092B-C50C-407E-A947-70E740481C1C}">
                <a14:useLocalDpi xmlns:a14="http://schemas.microsoft.com/office/drawing/2010/main" val="0"/>
              </a:ext>
            </a:extLst>
          </a:blip>
          <a:srcRect/>
          <a:stretch>
            <a:fillRect/>
          </a:stretch>
        </p:blipFill>
        <p:spPr bwMode="auto">
          <a:xfrm>
            <a:off x="8967534" y="1078533"/>
            <a:ext cx="739557" cy="419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pink dots&#10;&#10;Description automatically generated">
            <a:extLst>
              <a:ext uri="{FF2B5EF4-FFF2-40B4-BE49-F238E27FC236}">
                <a16:creationId xmlns:a16="http://schemas.microsoft.com/office/drawing/2014/main" id="{0A735D1E-0DAD-4315-4B51-7FD6AC85B205}"/>
              </a:ext>
            </a:extLst>
          </p:cNvPr>
          <p:cNvPicPr>
            <a:picLocks noChangeAspect="1"/>
          </p:cNvPicPr>
          <p:nvPr/>
        </p:nvPicPr>
        <p:blipFill>
          <a:blip r:embed="rId231">
            <a:extLst>
              <a:ext uri="{28A0092B-C50C-407E-A947-70E740481C1C}">
                <a14:useLocalDpi xmlns:a14="http://schemas.microsoft.com/office/drawing/2010/main" val="0"/>
              </a:ext>
            </a:extLst>
          </a:blip>
          <a:stretch>
            <a:fillRect/>
          </a:stretch>
        </p:blipFill>
        <p:spPr>
          <a:xfrm>
            <a:off x="9981990" y="-217886"/>
            <a:ext cx="2012631" cy="1947285"/>
          </a:xfrm>
          <a:prstGeom prst="rect">
            <a:avLst/>
          </a:prstGeom>
        </p:spPr>
      </p:pic>
      <p:pic>
        <p:nvPicPr>
          <p:cNvPr id="1168" name="Picture 144" descr="Kingston Hospital NHS Foundation Trust ...">
            <a:extLst>
              <a:ext uri="{FF2B5EF4-FFF2-40B4-BE49-F238E27FC236}">
                <a16:creationId xmlns:a16="http://schemas.microsoft.com/office/drawing/2014/main" id="{A37D4A53-DC1E-FB2B-873D-3E41AD8112F6}"/>
              </a:ext>
            </a:extLst>
          </p:cNvPr>
          <p:cNvPicPr>
            <a:picLocks noChangeAspect="1" noChangeArrowheads="1"/>
          </p:cNvPicPr>
          <p:nvPr/>
        </p:nvPicPr>
        <p:blipFill rotWithShape="1">
          <a:blip r:embed="rId232" cstate="email">
            <a:extLst>
              <a:ext uri="{28A0092B-C50C-407E-A947-70E740481C1C}">
                <a14:useLocalDpi xmlns:a14="http://schemas.microsoft.com/office/drawing/2010/main" val="0"/>
              </a:ext>
            </a:extLst>
          </a:blip>
          <a:srcRect/>
          <a:stretch/>
        </p:blipFill>
        <p:spPr bwMode="auto">
          <a:xfrm>
            <a:off x="8799422" y="680490"/>
            <a:ext cx="667728" cy="308912"/>
          </a:xfrm>
          <a:prstGeom prst="rect">
            <a:avLst/>
          </a:prstGeom>
          <a:noFill/>
          <a:extLst>
            <a:ext uri="{909E8E84-426E-40DD-AFC4-6F175D3DCCD1}">
              <a14:hiddenFill xmlns:a14="http://schemas.microsoft.com/office/drawing/2010/main">
                <a:solidFill>
                  <a:srgbClr val="FFFFFF"/>
                </a:solidFill>
              </a14:hiddenFill>
            </a:ext>
          </a:extLst>
        </p:spPr>
      </p:pic>
      <p:pic>
        <p:nvPicPr>
          <p:cNvPr id="1472" name="Picture 448" descr="Velindre University NHS Trust">
            <a:extLst>
              <a:ext uri="{FF2B5EF4-FFF2-40B4-BE49-F238E27FC236}">
                <a16:creationId xmlns:a16="http://schemas.microsoft.com/office/drawing/2014/main" id="{81CD620C-6758-72C0-F646-7E939843980D}"/>
              </a:ext>
            </a:extLst>
          </p:cNvPr>
          <p:cNvPicPr>
            <a:picLocks noChangeAspect="1" noChangeArrowheads="1"/>
          </p:cNvPicPr>
          <p:nvPr/>
        </p:nvPicPr>
        <p:blipFill>
          <a:blip r:embed="rId233" cstate="email">
            <a:extLst>
              <a:ext uri="{28A0092B-C50C-407E-A947-70E740481C1C}">
                <a14:useLocalDpi xmlns:a14="http://schemas.microsoft.com/office/drawing/2010/main" val="0"/>
              </a:ext>
            </a:extLst>
          </a:blip>
          <a:srcRect/>
          <a:stretch>
            <a:fillRect/>
          </a:stretch>
        </p:blipFill>
        <p:spPr bwMode="auto">
          <a:xfrm>
            <a:off x="8531302" y="290414"/>
            <a:ext cx="1172322" cy="36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02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17955" y="1680519"/>
            <a:ext cx="11312814" cy="2057400"/>
            <a:chOff x="0" y="0"/>
            <a:chExt cx="4469260" cy="812800"/>
          </a:xfrm>
        </p:grpSpPr>
        <p:sp>
          <p:nvSpPr>
            <p:cNvPr id="6" name="Freeform 6"/>
            <p:cNvSpPr/>
            <p:nvPr/>
          </p:nvSpPr>
          <p:spPr>
            <a:xfrm>
              <a:off x="0" y="0"/>
              <a:ext cx="4469260" cy="812800"/>
            </a:xfrm>
            <a:custGeom>
              <a:avLst/>
              <a:gdLst/>
              <a:ahLst/>
              <a:cxnLst/>
              <a:rect l="l" t="t" r="r" b="b"/>
              <a:pathLst>
                <a:path w="4469260" h="812800">
                  <a:moveTo>
                    <a:pt x="10950" y="0"/>
                  </a:moveTo>
                  <a:lnTo>
                    <a:pt x="4458310" y="0"/>
                  </a:lnTo>
                  <a:cubicBezTo>
                    <a:pt x="4461214" y="0"/>
                    <a:pt x="4463999" y="1154"/>
                    <a:pt x="4466053" y="3207"/>
                  </a:cubicBezTo>
                  <a:cubicBezTo>
                    <a:pt x="4468106" y="5261"/>
                    <a:pt x="4469260" y="8046"/>
                    <a:pt x="4469260" y="10950"/>
                  </a:cubicBezTo>
                  <a:lnTo>
                    <a:pt x="4469260" y="801850"/>
                  </a:lnTo>
                  <a:cubicBezTo>
                    <a:pt x="4469260" y="807898"/>
                    <a:pt x="4464357" y="812800"/>
                    <a:pt x="4458310" y="812800"/>
                  </a:cubicBezTo>
                  <a:lnTo>
                    <a:pt x="10950" y="812800"/>
                  </a:lnTo>
                  <a:cubicBezTo>
                    <a:pt x="4902" y="812800"/>
                    <a:pt x="0" y="807898"/>
                    <a:pt x="0" y="801850"/>
                  </a:cubicBezTo>
                  <a:lnTo>
                    <a:pt x="0" y="10950"/>
                  </a:lnTo>
                  <a:cubicBezTo>
                    <a:pt x="0" y="4902"/>
                    <a:pt x="4902" y="0"/>
                    <a:pt x="10950" y="0"/>
                  </a:cubicBezTo>
                  <a:close/>
                </a:path>
              </a:pathLst>
            </a:custGeom>
            <a:solidFill>
              <a:srgbClr val="000000">
                <a:alpha val="0"/>
              </a:srgbClr>
            </a:solidFill>
            <a:ln w="38100" cap="rnd">
              <a:solidFill>
                <a:srgbClr val="59315F"/>
              </a:solidFill>
              <a:prstDash val="solid"/>
              <a:round/>
            </a:ln>
          </p:spPr>
          <p:txBody>
            <a:bodyPr/>
            <a:lstStyle/>
            <a:p>
              <a:pPr defTabSz="609630"/>
              <a:endParaRPr lang="en-GB" sz="1200">
                <a:solidFill>
                  <a:prstClr val="black"/>
                </a:solidFill>
                <a:latin typeface="Arial" panose="020B0604020202020204"/>
              </a:endParaRPr>
            </a:p>
          </p:txBody>
        </p:sp>
        <p:sp>
          <p:nvSpPr>
            <p:cNvPr id="7" name="TextBox 7"/>
            <p:cNvSpPr txBox="1"/>
            <p:nvPr/>
          </p:nvSpPr>
          <p:spPr>
            <a:xfrm>
              <a:off x="0" y="-47625"/>
              <a:ext cx="4469260" cy="860425"/>
            </a:xfrm>
            <a:prstGeom prst="rect">
              <a:avLst/>
            </a:prstGeom>
            <a:ln>
              <a:noFill/>
            </a:ln>
          </p:spPr>
          <p:txBody>
            <a:bodyPr lIns="33867" tIns="33867" rIns="33867" bIns="33867" rtlCol="0" anchor="ctr"/>
            <a:lstStyle/>
            <a:p>
              <a:pPr algn="ctr" defTabSz="609630">
                <a:lnSpc>
                  <a:spcPts val="1995"/>
                </a:lnSpc>
              </a:pPr>
              <a:endParaRPr sz="1200">
                <a:solidFill>
                  <a:prstClr val="black"/>
                </a:solidFill>
                <a:latin typeface="Arial" panose="020B0604020202020204"/>
              </a:endParaRPr>
            </a:p>
          </p:txBody>
        </p:sp>
      </p:grpSp>
      <p:sp>
        <p:nvSpPr>
          <p:cNvPr id="8" name="AutoShape 8"/>
          <p:cNvSpPr/>
          <p:nvPr/>
        </p:nvSpPr>
        <p:spPr>
          <a:xfrm>
            <a:off x="3065033" y="2250881"/>
            <a:ext cx="0" cy="948427"/>
          </a:xfrm>
          <a:prstGeom prst="line">
            <a:avLst/>
          </a:prstGeom>
          <a:ln w="12700" cap="flat">
            <a:solidFill>
              <a:srgbClr val="000000"/>
            </a:solidFill>
            <a:prstDash val="solid"/>
            <a:headEnd type="none" w="sm" len="sm"/>
            <a:tailEnd type="none" w="sm" len="sm"/>
          </a:ln>
        </p:spPr>
        <p:txBody>
          <a:bodyPr/>
          <a:lstStyle/>
          <a:p>
            <a:pPr defTabSz="609630"/>
            <a:endParaRPr lang="en-GB" sz="1200">
              <a:solidFill>
                <a:prstClr val="black"/>
              </a:solidFill>
              <a:latin typeface="Arial" panose="020B0604020202020204"/>
            </a:endParaRPr>
          </a:p>
        </p:txBody>
      </p:sp>
      <p:sp>
        <p:nvSpPr>
          <p:cNvPr id="9" name="AutoShape 9"/>
          <p:cNvSpPr/>
          <p:nvPr/>
        </p:nvSpPr>
        <p:spPr>
          <a:xfrm>
            <a:off x="6021033" y="2250881"/>
            <a:ext cx="0" cy="948427"/>
          </a:xfrm>
          <a:prstGeom prst="line">
            <a:avLst/>
          </a:prstGeom>
          <a:ln w="12700" cap="flat">
            <a:solidFill>
              <a:srgbClr val="000000"/>
            </a:solidFill>
            <a:prstDash val="solid"/>
            <a:headEnd type="none" w="sm" len="sm"/>
            <a:tailEnd type="none" w="sm" len="sm"/>
          </a:ln>
        </p:spPr>
        <p:txBody>
          <a:bodyPr/>
          <a:lstStyle/>
          <a:p>
            <a:pPr defTabSz="609630"/>
            <a:endParaRPr lang="en-GB" sz="1200">
              <a:solidFill>
                <a:prstClr val="black"/>
              </a:solidFill>
              <a:latin typeface="Arial" panose="020B0604020202020204"/>
            </a:endParaRPr>
          </a:p>
        </p:txBody>
      </p:sp>
      <p:sp>
        <p:nvSpPr>
          <p:cNvPr id="10" name="AutoShape 10"/>
          <p:cNvSpPr/>
          <p:nvPr/>
        </p:nvSpPr>
        <p:spPr>
          <a:xfrm>
            <a:off x="8972075" y="2250881"/>
            <a:ext cx="0" cy="948427"/>
          </a:xfrm>
          <a:prstGeom prst="line">
            <a:avLst/>
          </a:prstGeom>
          <a:ln w="12700" cap="flat">
            <a:solidFill>
              <a:srgbClr val="000000"/>
            </a:solidFill>
            <a:prstDash val="solid"/>
            <a:headEnd type="none" w="sm" len="sm"/>
            <a:tailEnd type="none" w="sm" len="sm"/>
          </a:ln>
        </p:spPr>
        <p:txBody>
          <a:bodyPr/>
          <a:lstStyle/>
          <a:p>
            <a:pPr defTabSz="609630"/>
            <a:endParaRPr lang="en-GB" sz="1200">
              <a:solidFill>
                <a:prstClr val="black"/>
              </a:solidFill>
              <a:latin typeface="Arial" panose="020B0604020202020204"/>
            </a:endParaRPr>
          </a:p>
        </p:txBody>
      </p:sp>
      <p:grpSp>
        <p:nvGrpSpPr>
          <p:cNvPr id="11" name="Group 11"/>
          <p:cNvGrpSpPr/>
          <p:nvPr/>
        </p:nvGrpSpPr>
        <p:grpSpPr>
          <a:xfrm>
            <a:off x="3906314" y="2111977"/>
            <a:ext cx="1313815" cy="1263259"/>
            <a:chOff x="0" y="68632"/>
            <a:chExt cx="2627630" cy="2526517"/>
          </a:xfrm>
        </p:grpSpPr>
        <p:sp>
          <p:nvSpPr>
            <p:cNvPr id="12" name="Freeform 12"/>
            <p:cNvSpPr/>
            <p:nvPr/>
          </p:nvSpPr>
          <p:spPr>
            <a:xfrm>
              <a:off x="647088" y="68632"/>
              <a:ext cx="1461386" cy="1353925"/>
            </a:xfrm>
            <a:custGeom>
              <a:avLst/>
              <a:gdLst/>
              <a:ahLst/>
              <a:cxnLst/>
              <a:rect l="l" t="t" r="r" b="b"/>
              <a:pathLst>
                <a:path w="1668466" h="1668466">
                  <a:moveTo>
                    <a:pt x="0" y="0"/>
                  </a:moveTo>
                  <a:lnTo>
                    <a:pt x="1668466" y="0"/>
                  </a:lnTo>
                  <a:lnTo>
                    <a:pt x="1668466" y="1668466"/>
                  </a:lnTo>
                  <a:lnTo>
                    <a:pt x="0" y="1668466"/>
                  </a:lnTo>
                  <a:lnTo>
                    <a:pt x="0" y="0"/>
                  </a:lnTo>
                  <a:close/>
                </a:path>
              </a:pathLst>
            </a:custGeom>
            <a:blipFill>
              <a:blip r:embed="rId3"/>
              <a:stretch>
                <a:fillRect/>
              </a:stretch>
            </a:blipFill>
          </p:spPr>
          <p:txBody>
            <a:bodyPr/>
            <a:lstStyle/>
            <a:p>
              <a:pPr defTabSz="609630"/>
              <a:endParaRPr lang="en-GB" sz="1200" dirty="0">
                <a:solidFill>
                  <a:prstClr val="black"/>
                </a:solidFill>
                <a:latin typeface="Arial" panose="020B0604020202020204" pitchFamily="34" charset="0"/>
                <a:cs typeface="Arial" panose="020B0604020202020204" pitchFamily="34" charset="0"/>
              </a:endParaRPr>
            </a:p>
          </p:txBody>
        </p:sp>
        <p:sp>
          <p:nvSpPr>
            <p:cNvPr id="13" name="TextBox 13"/>
            <p:cNvSpPr txBox="1"/>
            <p:nvPr/>
          </p:nvSpPr>
          <p:spPr>
            <a:xfrm>
              <a:off x="0" y="1859691"/>
              <a:ext cx="2627630" cy="735458"/>
            </a:xfrm>
            <a:prstGeom prst="rect">
              <a:avLst/>
            </a:prstGeom>
          </p:spPr>
          <p:txBody>
            <a:bodyPr lIns="0" tIns="0" rIns="0" bIns="0" rtlCol="0" anchor="t">
              <a:spAutoFit/>
            </a:bodyPr>
            <a:lstStyle/>
            <a:p>
              <a:pPr algn="ctr" defTabSz="609630">
                <a:lnSpc>
                  <a:spcPts val="1493"/>
                </a:lnSpc>
                <a:spcBef>
                  <a:spcPct val="0"/>
                </a:spcBef>
              </a:pPr>
              <a:r>
                <a:rPr lang="en-US" sz="1066" b="1" dirty="0">
                  <a:solidFill>
                    <a:srgbClr val="000000"/>
                  </a:solidFill>
                  <a:latin typeface="Arial" panose="020B0604020202020204" pitchFamily="34" charset="0"/>
                  <a:ea typeface="Roboto"/>
                  <a:cs typeface="Arial" panose="020B0604020202020204" pitchFamily="34" charset="0"/>
                  <a:sym typeface="Roboto"/>
                </a:rPr>
                <a:t>Financial Recovery </a:t>
              </a:r>
            </a:p>
            <a:p>
              <a:pPr algn="ctr" defTabSz="609630">
                <a:lnSpc>
                  <a:spcPts val="1493"/>
                </a:lnSpc>
                <a:spcBef>
                  <a:spcPct val="0"/>
                </a:spcBef>
              </a:pPr>
              <a:r>
                <a:rPr lang="en-US" sz="1066" b="1" dirty="0" err="1">
                  <a:solidFill>
                    <a:srgbClr val="000000"/>
                  </a:solidFill>
                  <a:latin typeface="Arial" panose="020B0604020202020204" pitchFamily="34" charset="0"/>
                  <a:ea typeface="Roboto"/>
                  <a:cs typeface="Arial" panose="020B0604020202020204" pitchFamily="34" charset="0"/>
                  <a:sym typeface="Roboto"/>
                </a:rPr>
                <a:t>Programme</a:t>
              </a:r>
              <a:r>
                <a:rPr lang="en-US" sz="1066" b="1" dirty="0">
                  <a:solidFill>
                    <a:srgbClr val="000000"/>
                  </a:solidFill>
                  <a:latin typeface="Arial" panose="020B0604020202020204" pitchFamily="34" charset="0"/>
                  <a:ea typeface="Roboto"/>
                  <a:cs typeface="Arial" panose="020B0604020202020204" pitchFamily="34" charset="0"/>
                  <a:sym typeface="Roboto"/>
                </a:rPr>
                <a:t> </a:t>
              </a:r>
            </a:p>
          </p:txBody>
        </p:sp>
      </p:grpSp>
      <p:grpSp>
        <p:nvGrpSpPr>
          <p:cNvPr id="14" name="Group 14"/>
          <p:cNvGrpSpPr/>
          <p:nvPr/>
        </p:nvGrpSpPr>
        <p:grpSpPr>
          <a:xfrm>
            <a:off x="9276344" y="2093364"/>
            <a:ext cx="2356857" cy="1488036"/>
            <a:chOff x="21171" y="224128"/>
            <a:chExt cx="4529778" cy="2976073"/>
          </a:xfrm>
        </p:grpSpPr>
        <p:sp>
          <p:nvSpPr>
            <p:cNvPr id="15" name="Freeform 15"/>
            <p:cNvSpPr/>
            <p:nvPr/>
          </p:nvSpPr>
          <p:spPr>
            <a:xfrm>
              <a:off x="2132185" y="1772434"/>
              <a:ext cx="2418764" cy="1427767"/>
            </a:xfrm>
            <a:custGeom>
              <a:avLst/>
              <a:gdLst/>
              <a:ahLst/>
              <a:cxnLst/>
              <a:rect l="l" t="t" r="r" b="b"/>
              <a:pathLst>
                <a:path w="2418765" h="1427767">
                  <a:moveTo>
                    <a:pt x="0" y="0"/>
                  </a:moveTo>
                  <a:lnTo>
                    <a:pt x="2418765" y="0"/>
                  </a:lnTo>
                  <a:lnTo>
                    <a:pt x="2418765" y="1427767"/>
                  </a:lnTo>
                  <a:lnTo>
                    <a:pt x="0" y="1427767"/>
                  </a:lnTo>
                  <a:lnTo>
                    <a:pt x="0" y="0"/>
                  </a:lnTo>
                  <a:close/>
                </a:path>
              </a:pathLst>
            </a:custGeom>
            <a:blipFill>
              <a:blip r:embed="rId4"/>
              <a:stretch>
                <a:fillRect l="-3279" r="-3279"/>
              </a:stretch>
            </a:blipFill>
          </p:spPr>
          <p:txBody>
            <a:bodyPr/>
            <a:lstStyle/>
            <a:p>
              <a:pPr defTabSz="609630"/>
              <a:endParaRPr lang="en-GB" sz="1200" dirty="0">
                <a:solidFill>
                  <a:prstClr val="black"/>
                </a:solidFill>
                <a:latin typeface="Arial" panose="020B0604020202020204"/>
              </a:endParaRPr>
            </a:p>
          </p:txBody>
        </p:sp>
        <p:sp>
          <p:nvSpPr>
            <p:cNvPr id="16" name="TextBox 16"/>
            <p:cNvSpPr txBox="1"/>
            <p:nvPr/>
          </p:nvSpPr>
          <p:spPr>
            <a:xfrm>
              <a:off x="21171" y="224128"/>
              <a:ext cx="4370313" cy="2659063"/>
            </a:xfrm>
            <a:prstGeom prst="rect">
              <a:avLst/>
            </a:prstGeom>
          </p:spPr>
          <p:txBody>
            <a:bodyPr lIns="0" tIns="0" rIns="0" bIns="0" rtlCol="0" anchor="t">
              <a:spAutoFit/>
            </a:bodyPr>
            <a:lstStyle/>
            <a:p>
              <a:pPr defTabSz="609630">
                <a:lnSpc>
                  <a:spcPts val="1493"/>
                </a:lnSpc>
                <a:spcBef>
                  <a:spcPct val="0"/>
                </a:spcBef>
              </a:pPr>
              <a:r>
                <a:rPr lang="en-US" sz="1066" dirty="0">
                  <a:solidFill>
                    <a:srgbClr val="000000"/>
                  </a:solidFill>
                  <a:latin typeface="Arial" panose="020B0604020202020204" pitchFamily="34" charset="0"/>
                  <a:ea typeface="Roboto"/>
                  <a:cs typeface="Arial" panose="020B0604020202020204" pitchFamily="34" charset="0"/>
                  <a:sym typeface="Roboto"/>
                </a:rPr>
                <a:t>“The team are extremely knowledgeable, assurance that all areas have been reviewed and all VAT efficiencies have been </a:t>
              </a:r>
              <a:r>
                <a:rPr lang="en-US" sz="1066" dirty="0" err="1">
                  <a:solidFill>
                    <a:srgbClr val="000000"/>
                  </a:solidFill>
                  <a:latin typeface="Arial" panose="020B0604020202020204" pitchFamily="34" charset="0"/>
                  <a:ea typeface="Roboto"/>
                  <a:cs typeface="Arial" panose="020B0604020202020204" pitchFamily="34" charset="0"/>
                  <a:sym typeface="Roboto"/>
                </a:rPr>
                <a:t>maximised</a:t>
              </a:r>
              <a:r>
                <a:rPr lang="en-US" sz="1066" dirty="0">
                  <a:solidFill>
                    <a:srgbClr val="000000"/>
                  </a:solidFill>
                  <a:latin typeface="Arial" panose="020B0604020202020204" pitchFamily="34" charset="0"/>
                  <a:ea typeface="Roboto"/>
                  <a:cs typeface="Arial" panose="020B0604020202020204" pitchFamily="34" charset="0"/>
                  <a:sym typeface="Roboto"/>
                </a:rPr>
                <a:t>. As a result, </a:t>
              </a:r>
            </a:p>
            <a:p>
              <a:pPr defTabSz="609630">
                <a:lnSpc>
                  <a:spcPts val="1493"/>
                </a:lnSpc>
                <a:spcBef>
                  <a:spcPct val="0"/>
                </a:spcBef>
              </a:pPr>
              <a:r>
                <a:rPr lang="en-US" sz="1066" dirty="0">
                  <a:solidFill>
                    <a:srgbClr val="000000"/>
                  </a:solidFill>
                  <a:latin typeface="Arial" panose="020B0604020202020204" pitchFamily="34" charset="0"/>
                  <a:ea typeface="Roboto"/>
                  <a:cs typeface="Arial" panose="020B0604020202020204" pitchFamily="34" charset="0"/>
                  <a:sym typeface="Roboto"/>
                </a:rPr>
                <a:t>they identified </a:t>
              </a:r>
            </a:p>
            <a:p>
              <a:pPr defTabSz="609630">
                <a:lnSpc>
                  <a:spcPts val="1493"/>
                </a:lnSpc>
                <a:spcBef>
                  <a:spcPct val="0"/>
                </a:spcBef>
              </a:pPr>
              <a:r>
                <a:rPr lang="en-US" sz="1066" dirty="0">
                  <a:solidFill>
                    <a:srgbClr val="000000"/>
                  </a:solidFill>
                  <a:latin typeface="Arial" panose="020B0604020202020204" pitchFamily="34" charset="0"/>
                  <a:ea typeface="Roboto"/>
                  <a:cs typeface="Arial" panose="020B0604020202020204" pitchFamily="34" charset="0"/>
                  <a:sym typeface="Roboto"/>
                </a:rPr>
                <a:t>£325,000.” </a:t>
              </a:r>
            </a:p>
          </p:txBody>
        </p:sp>
      </p:grpSp>
      <p:grpSp>
        <p:nvGrpSpPr>
          <p:cNvPr id="17" name="Group 17"/>
          <p:cNvGrpSpPr/>
          <p:nvPr/>
        </p:nvGrpSpPr>
        <p:grpSpPr>
          <a:xfrm>
            <a:off x="439593" y="4127745"/>
            <a:ext cx="11312814" cy="2219914"/>
            <a:chOff x="0" y="0"/>
            <a:chExt cx="4469260" cy="877003"/>
          </a:xfrm>
        </p:grpSpPr>
        <p:sp>
          <p:nvSpPr>
            <p:cNvPr id="18" name="Freeform 18"/>
            <p:cNvSpPr/>
            <p:nvPr/>
          </p:nvSpPr>
          <p:spPr>
            <a:xfrm>
              <a:off x="0" y="0"/>
              <a:ext cx="4469260" cy="877003"/>
            </a:xfrm>
            <a:custGeom>
              <a:avLst/>
              <a:gdLst/>
              <a:ahLst/>
              <a:cxnLst/>
              <a:rect l="l" t="t" r="r" b="b"/>
              <a:pathLst>
                <a:path w="4469260" h="877003">
                  <a:moveTo>
                    <a:pt x="10950" y="0"/>
                  </a:moveTo>
                  <a:lnTo>
                    <a:pt x="4458310" y="0"/>
                  </a:lnTo>
                  <a:cubicBezTo>
                    <a:pt x="4461214" y="0"/>
                    <a:pt x="4463999" y="1154"/>
                    <a:pt x="4466053" y="3207"/>
                  </a:cubicBezTo>
                  <a:cubicBezTo>
                    <a:pt x="4468106" y="5261"/>
                    <a:pt x="4469260" y="8046"/>
                    <a:pt x="4469260" y="10950"/>
                  </a:cubicBezTo>
                  <a:lnTo>
                    <a:pt x="4469260" y="866053"/>
                  </a:lnTo>
                  <a:cubicBezTo>
                    <a:pt x="4469260" y="872101"/>
                    <a:pt x="4464357" y="877003"/>
                    <a:pt x="4458310" y="877003"/>
                  </a:cubicBezTo>
                  <a:lnTo>
                    <a:pt x="10950" y="877003"/>
                  </a:lnTo>
                  <a:cubicBezTo>
                    <a:pt x="4902" y="877003"/>
                    <a:pt x="0" y="872101"/>
                    <a:pt x="0" y="866053"/>
                  </a:cubicBezTo>
                  <a:lnTo>
                    <a:pt x="0" y="10950"/>
                  </a:lnTo>
                  <a:cubicBezTo>
                    <a:pt x="0" y="4902"/>
                    <a:pt x="4902" y="0"/>
                    <a:pt x="10950" y="0"/>
                  </a:cubicBezTo>
                  <a:close/>
                </a:path>
              </a:pathLst>
            </a:custGeom>
            <a:solidFill>
              <a:srgbClr val="000000">
                <a:alpha val="0"/>
              </a:srgbClr>
            </a:solidFill>
            <a:ln w="38100" cap="rnd">
              <a:solidFill>
                <a:srgbClr val="59315F"/>
              </a:solidFill>
              <a:prstDash val="solid"/>
              <a:round/>
            </a:ln>
          </p:spPr>
          <p:txBody>
            <a:bodyPr/>
            <a:lstStyle/>
            <a:p>
              <a:pPr defTabSz="609630"/>
              <a:endParaRPr lang="en-GB" sz="1200">
                <a:solidFill>
                  <a:prstClr val="black"/>
                </a:solidFill>
                <a:latin typeface="Arial" panose="020B0604020202020204"/>
              </a:endParaRPr>
            </a:p>
          </p:txBody>
        </p:sp>
        <p:sp>
          <p:nvSpPr>
            <p:cNvPr id="19" name="TextBox 19"/>
            <p:cNvSpPr txBox="1"/>
            <p:nvPr/>
          </p:nvSpPr>
          <p:spPr>
            <a:xfrm>
              <a:off x="0" y="-47625"/>
              <a:ext cx="4469260" cy="924628"/>
            </a:xfrm>
            <a:prstGeom prst="rect">
              <a:avLst/>
            </a:prstGeom>
            <a:ln>
              <a:noFill/>
            </a:ln>
          </p:spPr>
          <p:txBody>
            <a:bodyPr lIns="33867" tIns="33867" rIns="33867" bIns="33867" rtlCol="0" anchor="ctr"/>
            <a:lstStyle/>
            <a:p>
              <a:pPr algn="ctr" defTabSz="609630">
                <a:lnSpc>
                  <a:spcPts val="1995"/>
                </a:lnSpc>
              </a:pPr>
              <a:endParaRPr sz="1200">
                <a:solidFill>
                  <a:prstClr val="black"/>
                </a:solidFill>
                <a:latin typeface="Arial" panose="020B0604020202020204"/>
              </a:endParaRPr>
            </a:p>
          </p:txBody>
        </p:sp>
      </p:grpSp>
      <p:grpSp>
        <p:nvGrpSpPr>
          <p:cNvPr id="20" name="Group 20"/>
          <p:cNvGrpSpPr/>
          <p:nvPr/>
        </p:nvGrpSpPr>
        <p:grpSpPr>
          <a:xfrm>
            <a:off x="3493167" y="4662711"/>
            <a:ext cx="2140109" cy="1202686"/>
            <a:chOff x="0" y="192226"/>
            <a:chExt cx="4280217" cy="2405373"/>
          </a:xfrm>
        </p:grpSpPr>
        <p:sp>
          <p:nvSpPr>
            <p:cNvPr id="21" name="Freeform 21"/>
            <p:cNvSpPr/>
            <p:nvPr/>
          </p:nvSpPr>
          <p:spPr>
            <a:xfrm>
              <a:off x="1546940" y="192226"/>
              <a:ext cx="1387828" cy="1270642"/>
            </a:xfrm>
            <a:custGeom>
              <a:avLst/>
              <a:gdLst/>
              <a:ahLst/>
              <a:cxnLst/>
              <a:rect l="l" t="t" r="r" b="b"/>
              <a:pathLst>
                <a:path w="1668466" h="1668466">
                  <a:moveTo>
                    <a:pt x="0" y="0"/>
                  </a:moveTo>
                  <a:lnTo>
                    <a:pt x="1668465" y="0"/>
                  </a:lnTo>
                  <a:lnTo>
                    <a:pt x="1668465" y="1668466"/>
                  </a:lnTo>
                  <a:lnTo>
                    <a:pt x="0" y="1668466"/>
                  </a:lnTo>
                  <a:lnTo>
                    <a:pt x="0" y="0"/>
                  </a:lnTo>
                  <a:close/>
                </a:path>
              </a:pathLst>
            </a:custGeom>
            <a:blipFill>
              <a:blip r:embed="rId5"/>
              <a:stretch>
                <a:fillRect/>
              </a:stretch>
            </a:bli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sp>
          <p:nvSpPr>
            <p:cNvPr id="22" name="TextBox 22"/>
            <p:cNvSpPr txBox="1"/>
            <p:nvPr/>
          </p:nvSpPr>
          <p:spPr>
            <a:xfrm>
              <a:off x="0" y="1862141"/>
              <a:ext cx="4280217" cy="735458"/>
            </a:xfrm>
            <a:prstGeom prst="rect">
              <a:avLst/>
            </a:prstGeom>
          </p:spPr>
          <p:txBody>
            <a:bodyPr lIns="0" tIns="0" rIns="0" bIns="0" rtlCol="0" anchor="t">
              <a:spAutoFit/>
            </a:bodyPr>
            <a:lstStyle/>
            <a:p>
              <a:pPr algn="ctr" defTabSz="609630">
                <a:lnSpc>
                  <a:spcPts val="1493"/>
                </a:lnSpc>
                <a:spcBef>
                  <a:spcPct val="0"/>
                </a:spcBef>
              </a:pPr>
              <a:r>
                <a:rPr lang="en-US" sz="1066" b="1" dirty="0">
                  <a:solidFill>
                    <a:srgbClr val="000000"/>
                  </a:solidFill>
                  <a:latin typeface="Arial" panose="020B0604020202020204" pitchFamily="34" charset="0"/>
                  <a:ea typeface="Roboto"/>
                  <a:cs typeface="Arial" panose="020B0604020202020204" pitchFamily="34" charset="0"/>
                  <a:sym typeface="Roboto"/>
                </a:rPr>
                <a:t>Workforce Productivity and Efficiency Journey </a:t>
              </a:r>
            </a:p>
          </p:txBody>
        </p:sp>
      </p:grpSp>
      <p:grpSp>
        <p:nvGrpSpPr>
          <p:cNvPr id="23" name="Group 23"/>
          <p:cNvGrpSpPr/>
          <p:nvPr/>
        </p:nvGrpSpPr>
        <p:grpSpPr>
          <a:xfrm>
            <a:off x="9230841" y="4566598"/>
            <a:ext cx="2305165" cy="1649511"/>
            <a:chOff x="-34488" y="150018"/>
            <a:chExt cx="4610330" cy="3299021"/>
          </a:xfrm>
        </p:grpSpPr>
        <p:sp>
          <p:nvSpPr>
            <p:cNvPr id="24" name="Freeform 24"/>
            <p:cNvSpPr/>
            <p:nvPr/>
          </p:nvSpPr>
          <p:spPr>
            <a:xfrm>
              <a:off x="2279256" y="2521845"/>
              <a:ext cx="2296586" cy="927194"/>
            </a:xfrm>
            <a:custGeom>
              <a:avLst/>
              <a:gdLst/>
              <a:ahLst/>
              <a:cxnLst/>
              <a:rect l="l" t="t" r="r" b="b"/>
              <a:pathLst>
                <a:path w="2296585" h="927193">
                  <a:moveTo>
                    <a:pt x="0" y="0"/>
                  </a:moveTo>
                  <a:lnTo>
                    <a:pt x="2296585" y="0"/>
                  </a:lnTo>
                  <a:lnTo>
                    <a:pt x="2296585" y="927192"/>
                  </a:lnTo>
                  <a:lnTo>
                    <a:pt x="0" y="927192"/>
                  </a:lnTo>
                  <a:lnTo>
                    <a:pt x="0" y="0"/>
                  </a:lnTo>
                  <a:close/>
                </a:path>
              </a:pathLst>
            </a:custGeom>
            <a:blipFill>
              <a:blip r:embed="rId6"/>
              <a:stretch>
                <a:fillRect/>
              </a:stretch>
            </a:bli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sp>
          <p:nvSpPr>
            <p:cNvPr id="25" name="TextBox 25"/>
            <p:cNvSpPr txBox="1"/>
            <p:nvPr/>
          </p:nvSpPr>
          <p:spPr>
            <a:xfrm>
              <a:off x="-34488" y="150018"/>
              <a:ext cx="4439292" cy="2274341"/>
            </a:xfrm>
            <a:prstGeom prst="rect">
              <a:avLst/>
            </a:prstGeom>
          </p:spPr>
          <p:txBody>
            <a:bodyPr lIns="0" tIns="0" rIns="0" bIns="0" rtlCol="0" anchor="t">
              <a:spAutoFit/>
            </a:bodyPr>
            <a:lstStyle/>
            <a:p>
              <a:pPr defTabSz="609630">
                <a:lnSpc>
                  <a:spcPts val="1493"/>
                </a:lnSpc>
                <a:spcBef>
                  <a:spcPct val="0"/>
                </a:spcBef>
              </a:pPr>
              <a:r>
                <a:rPr lang="en-US" sz="1066" dirty="0">
                  <a:solidFill>
                    <a:srgbClr val="000000"/>
                  </a:solidFill>
                  <a:latin typeface="Arial" panose="020B0604020202020204" pitchFamily="34" charset="0"/>
                  <a:ea typeface="Roboto"/>
                  <a:cs typeface="Arial" panose="020B0604020202020204" pitchFamily="34" charset="0"/>
                  <a:sym typeface="Roboto"/>
                </a:rPr>
                <a:t>Walsall Healthcare NHS Trust achieved a 41% reduction in monthly agency spend, increasing bank fill from 30% to 66% and delivered </a:t>
              </a:r>
            </a:p>
            <a:p>
              <a:pPr defTabSz="609630">
                <a:lnSpc>
                  <a:spcPts val="1493"/>
                </a:lnSpc>
                <a:spcBef>
                  <a:spcPct val="0"/>
                </a:spcBef>
              </a:pPr>
              <a:r>
                <a:rPr lang="en-US" sz="1066" dirty="0" err="1">
                  <a:solidFill>
                    <a:srgbClr val="000000"/>
                  </a:solidFill>
                  <a:latin typeface="Arial" panose="020B0604020202020204" pitchFamily="34" charset="0"/>
                  <a:ea typeface="Roboto"/>
                  <a:cs typeface="Arial" panose="020B0604020202020204" pitchFamily="34" charset="0"/>
                  <a:sym typeface="Roboto"/>
                </a:rPr>
                <a:t>annualised</a:t>
              </a:r>
              <a:r>
                <a:rPr lang="en-US" sz="1066" dirty="0">
                  <a:solidFill>
                    <a:srgbClr val="000000"/>
                  </a:solidFill>
                  <a:latin typeface="Arial" panose="020B0604020202020204" pitchFamily="34" charset="0"/>
                  <a:ea typeface="Roboto"/>
                  <a:cs typeface="Arial" panose="020B0604020202020204" pitchFamily="34" charset="0"/>
                  <a:sym typeface="Roboto"/>
                </a:rPr>
                <a:t> savings of </a:t>
              </a:r>
            </a:p>
            <a:p>
              <a:pPr defTabSz="609630">
                <a:lnSpc>
                  <a:spcPts val="1493"/>
                </a:lnSpc>
                <a:spcBef>
                  <a:spcPct val="0"/>
                </a:spcBef>
              </a:pPr>
              <a:r>
                <a:rPr lang="en-US" sz="1066" dirty="0">
                  <a:solidFill>
                    <a:srgbClr val="000000"/>
                  </a:solidFill>
                  <a:latin typeface="Arial" panose="020B0604020202020204" pitchFamily="34" charset="0"/>
                  <a:ea typeface="Roboto"/>
                  <a:cs typeface="Arial" panose="020B0604020202020204" pitchFamily="34" charset="0"/>
                  <a:sym typeface="Roboto"/>
                </a:rPr>
                <a:t>over £3millon.</a:t>
              </a:r>
            </a:p>
          </p:txBody>
        </p:sp>
      </p:grpSp>
      <p:sp>
        <p:nvSpPr>
          <p:cNvPr id="46" name="TextBox 46"/>
          <p:cNvSpPr txBox="1"/>
          <p:nvPr/>
        </p:nvSpPr>
        <p:spPr>
          <a:xfrm>
            <a:off x="608745" y="2522741"/>
            <a:ext cx="1686798" cy="367729"/>
          </a:xfrm>
          <a:prstGeom prst="rect">
            <a:avLst/>
          </a:prstGeom>
        </p:spPr>
        <p:txBody>
          <a:bodyPr lIns="0" tIns="0" rIns="0" bIns="0" rtlCol="0" anchor="t">
            <a:spAutoFit/>
          </a:bodyPr>
          <a:lstStyle/>
          <a:p>
            <a:pPr marL="230304" lvl="1" indent="-115152" defTabSz="609630">
              <a:lnSpc>
                <a:spcPts val="1493"/>
              </a:lnSpc>
              <a:buFont typeface="Arial"/>
              <a:buChar char="•"/>
            </a:pPr>
            <a:r>
              <a:rPr lang="en-US" sz="1100" dirty="0">
                <a:solidFill>
                  <a:srgbClr val="000000"/>
                </a:solidFill>
                <a:latin typeface="Arial" panose="020B0604020202020204" pitchFamily="34" charset="0"/>
                <a:ea typeface="Roboto"/>
                <a:cs typeface="Arial" panose="020B0604020202020204" pitchFamily="34" charset="0"/>
                <a:sym typeface="Roboto"/>
              </a:rPr>
              <a:t>NHS Financial Deficit</a:t>
            </a:r>
          </a:p>
          <a:p>
            <a:pPr marL="230304" lvl="1" indent="-115152" defTabSz="609630">
              <a:lnSpc>
                <a:spcPts val="1493"/>
              </a:lnSpc>
              <a:buFont typeface="Arial"/>
              <a:buChar char="•"/>
            </a:pPr>
            <a:r>
              <a:rPr lang="en-US" sz="1100" dirty="0">
                <a:solidFill>
                  <a:srgbClr val="000000"/>
                </a:solidFill>
                <a:latin typeface="Arial" panose="020B0604020202020204" pitchFamily="34" charset="0"/>
                <a:ea typeface="Roboto"/>
                <a:cs typeface="Arial" panose="020B0604020202020204" pitchFamily="34" charset="0"/>
                <a:sym typeface="Roboto"/>
              </a:rPr>
              <a:t>Grip and control</a:t>
            </a:r>
          </a:p>
        </p:txBody>
      </p:sp>
      <p:sp>
        <p:nvSpPr>
          <p:cNvPr id="47" name="TextBox 47"/>
          <p:cNvSpPr txBox="1"/>
          <p:nvPr/>
        </p:nvSpPr>
        <p:spPr>
          <a:xfrm>
            <a:off x="608745" y="4920215"/>
            <a:ext cx="2302400" cy="560090"/>
          </a:xfrm>
          <a:prstGeom prst="rect">
            <a:avLst/>
          </a:prstGeom>
        </p:spPr>
        <p:txBody>
          <a:bodyPr lIns="0" tIns="0" rIns="0" bIns="0" rtlCol="0" anchor="t">
            <a:spAutoFit/>
          </a:bodyPr>
          <a:lstStyle/>
          <a:p>
            <a:pPr marL="230304" lvl="1" indent="-115152" defTabSz="609630">
              <a:lnSpc>
                <a:spcPts val="1493"/>
              </a:lnSpc>
              <a:buFont typeface="Arial"/>
              <a:buChar char="•"/>
            </a:pPr>
            <a:r>
              <a:rPr lang="en-US" sz="1100" dirty="0" err="1">
                <a:solidFill>
                  <a:srgbClr val="000000"/>
                </a:solidFill>
                <a:latin typeface="Arial" panose="020B0604020202020204" pitchFamily="34" charset="0"/>
                <a:ea typeface="Roboto"/>
                <a:cs typeface="Arial" panose="020B0604020202020204" pitchFamily="34" charset="0"/>
                <a:sym typeface="Roboto"/>
              </a:rPr>
              <a:t>Paybill</a:t>
            </a:r>
            <a:r>
              <a:rPr lang="en-US" sz="1100" dirty="0">
                <a:solidFill>
                  <a:srgbClr val="000000"/>
                </a:solidFill>
                <a:latin typeface="Arial" panose="020B0604020202020204" pitchFamily="34" charset="0"/>
                <a:ea typeface="Roboto"/>
                <a:cs typeface="Arial" panose="020B0604020202020204" pitchFamily="34" charset="0"/>
                <a:sym typeface="Roboto"/>
              </a:rPr>
              <a:t> and Agency overspend</a:t>
            </a:r>
          </a:p>
          <a:p>
            <a:pPr marL="230304" lvl="1" indent="-115152" defTabSz="609630">
              <a:lnSpc>
                <a:spcPts val="1493"/>
              </a:lnSpc>
              <a:buFont typeface="Arial"/>
              <a:buChar char="•"/>
            </a:pPr>
            <a:r>
              <a:rPr lang="en-US" sz="1100" dirty="0">
                <a:solidFill>
                  <a:srgbClr val="000000"/>
                </a:solidFill>
                <a:latin typeface="Arial" panose="020B0604020202020204" pitchFamily="34" charset="0"/>
                <a:ea typeface="Roboto"/>
                <a:cs typeface="Arial" panose="020B0604020202020204" pitchFamily="34" charset="0"/>
                <a:sym typeface="Roboto"/>
              </a:rPr>
              <a:t>High WTE</a:t>
            </a:r>
          </a:p>
          <a:p>
            <a:pPr marL="230304" lvl="1" indent="-115152" defTabSz="609630">
              <a:lnSpc>
                <a:spcPts val="1493"/>
              </a:lnSpc>
              <a:buFont typeface="Arial"/>
              <a:buChar char="•"/>
            </a:pPr>
            <a:r>
              <a:rPr lang="en-US" sz="1100" dirty="0">
                <a:solidFill>
                  <a:srgbClr val="000000"/>
                </a:solidFill>
                <a:latin typeface="Arial" panose="020B0604020202020204" pitchFamily="34" charset="0"/>
                <a:ea typeface="Roboto"/>
                <a:cs typeface="Arial" panose="020B0604020202020204" pitchFamily="34" charset="0"/>
                <a:sym typeface="Roboto"/>
              </a:rPr>
              <a:t>Poor productivity</a:t>
            </a:r>
          </a:p>
        </p:txBody>
      </p:sp>
      <p:sp>
        <p:nvSpPr>
          <p:cNvPr id="48" name="TextBox 48"/>
          <p:cNvSpPr txBox="1"/>
          <p:nvPr/>
        </p:nvSpPr>
        <p:spPr>
          <a:xfrm>
            <a:off x="6170968" y="2056368"/>
            <a:ext cx="2664521" cy="1521891"/>
          </a:xfrm>
          <a:prstGeom prst="rect">
            <a:avLst/>
          </a:prstGeom>
        </p:spPr>
        <p:txBody>
          <a:bodyPr wrap="square" lIns="0" tIns="0" rIns="0" bIns="0" rtlCol="0" anchor="t">
            <a:spAutoFit/>
          </a:bodyPr>
          <a:lstStyle/>
          <a:p>
            <a:pPr marL="230304" lvl="1" indent="-115152" defTabSz="609630">
              <a:lnSpc>
                <a:spcPts val="1493"/>
              </a:lnSpc>
              <a:buFont typeface="Arial"/>
              <a:buChar char="•"/>
            </a:pPr>
            <a:r>
              <a:rPr lang="en-US" sz="1066" dirty="0">
                <a:solidFill>
                  <a:srgbClr val="000000"/>
                </a:solidFill>
                <a:latin typeface="Arial" panose="020B0604020202020204" pitchFamily="34" charset="0"/>
                <a:ea typeface="Roboto"/>
                <a:cs typeface="Arial" panose="020B0604020202020204" pitchFamily="34" charset="0"/>
                <a:sym typeface="Roboto"/>
              </a:rPr>
              <a:t>Savings in non-pay spend of </a:t>
            </a:r>
            <a:r>
              <a:rPr lang="en-US" sz="1066" b="1" dirty="0">
                <a:solidFill>
                  <a:srgbClr val="000000"/>
                </a:solidFill>
                <a:latin typeface="Arial" panose="020B0604020202020204" pitchFamily="34" charset="0"/>
                <a:ea typeface="Roboto"/>
                <a:cs typeface="Arial" panose="020B0604020202020204" pitchFamily="34" charset="0"/>
                <a:sym typeface="Roboto"/>
              </a:rPr>
              <a:t>£217m </a:t>
            </a:r>
            <a:r>
              <a:rPr lang="en-US" sz="1066" dirty="0">
                <a:solidFill>
                  <a:srgbClr val="000000"/>
                </a:solidFill>
                <a:latin typeface="Arial" panose="020B0604020202020204" pitchFamily="34" charset="0"/>
                <a:ea typeface="Roboto"/>
                <a:cs typeface="Arial" panose="020B0604020202020204" pitchFamily="34" charset="0"/>
                <a:sym typeface="Roboto"/>
              </a:rPr>
              <a:t>in 2023</a:t>
            </a:r>
          </a:p>
          <a:p>
            <a:pPr marL="230304" lvl="1" indent="-115152" defTabSz="609630">
              <a:lnSpc>
                <a:spcPts val="1493"/>
              </a:lnSpc>
              <a:buFont typeface="Arial"/>
              <a:buChar char="•"/>
            </a:pPr>
            <a:r>
              <a:rPr lang="en-US" sz="1066" b="1" dirty="0">
                <a:solidFill>
                  <a:srgbClr val="000000"/>
                </a:solidFill>
                <a:latin typeface="Arial" panose="020B0604020202020204" pitchFamily="34" charset="0"/>
                <a:ea typeface="Roboto"/>
                <a:cs typeface="Arial" panose="020B0604020202020204" pitchFamily="34" charset="0"/>
                <a:sym typeface="Roboto"/>
              </a:rPr>
              <a:t>£135m </a:t>
            </a:r>
            <a:r>
              <a:rPr lang="en-US" sz="1066" dirty="0">
                <a:solidFill>
                  <a:srgbClr val="000000"/>
                </a:solidFill>
                <a:latin typeface="Arial" panose="020B0604020202020204" pitchFamily="34" charset="0"/>
                <a:ea typeface="Roboto"/>
                <a:cs typeface="Arial" panose="020B0604020202020204" pitchFamily="34" charset="0"/>
                <a:sym typeface="Roboto"/>
              </a:rPr>
              <a:t>saved via our </a:t>
            </a:r>
            <a:r>
              <a:rPr lang="en-US" sz="1066" dirty="0" err="1">
                <a:solidFill>
                  <a:srgbClr val="000000"/>
                </a:solidFill>
                <a:latin typeface="Arial" panose="020B0604020202020204" pitchFamily="34" charset="0"/>
                <a:ea typeface="Roboto"/>
                <a:cs typeface="Arial" panose="020B0604020202020204" pitchFamily="34" charset="0"/>
                <a:sym typeface="Roboto"/>
              </a:rPr>
              <a:t>VATflow</a:t>
            </a:r>
            <a:r>
              <a:rPr lang="en-US" sz="1066" dirty="0">
                <a:solidFill>
                  <a:srgbClr val="000000"/>
                </a:solidFill>
                <a:latin typeface="Arial" panose="020B0604020202020204" pitchFamily="34" charset="0"/>
                <a:ea typeface="Roboto"/>
                <a:cs typeface="Arial" panose="020B0604020202020204" pitchFamily="34" charset="0"/>
                <a:sym typeface="Roboto"/>
              </a:rPr>
              <a:t> service alone </a:t>
            </a:r>
          </a:p>
          <a:p>
            <a:pPr marL="230304" lvl="1" indent="-115152" defTabSz="609630">
              <a:lnSpc>
                <a:spcPts val="1493"/>
              </a:lnSpc>
              <a:buFont typeface="Arial"/>
              <a:buChar char="•"/>
            </a:pPr>
            <a:r>
              <a:rPr lang="en-US" sz="1100" dirty="0"/>
              <a:t>Average savings </a:t>
            </a:r>
            <a:r>
              <a:rPr lang="en-US" sz="1100" b="1" dirty="0"/>
              <a:t>of £320k per org </a:t>
            </a:r>
            <a:r>
              <a:rPr lang="en-US" sz="1100" dirty="0"/>
              <a:t>with VATplus Re-review service</a:t>
            </a:r>
            <a:endParaRPr lang="en-US" sz="1066" dirty="0">
              <a:solidFill>
                <a:srgbClr val="000000"/>
              </a:solidFill>
              <a:latin typeface="Arial" panose="020B0604020202020204" pitchFamily="34" charset="0"/>
              <a:ea typeface="Roboto"/>
              <a:cs typeface="Arial" panose="020B0604020202020204" pitchFamily="34" charset="0"/>
              <a:sym typeface="Roboto"/>
            </a:endParaRPr>
          </a:p>
          <a:p>
            <a:pPr marL="230304" lvl="1" indent="-115152" defTabSz="609630">
              <a:lnSpc>
                <a:spcPts val="1493"/>
              </a:lnSpc>
              <a:buFont typeface="Arial"/>
              <a:buChar char="•"/>
            </a:pPr>
            <a:r>
              <a:rPr lang="en-US" sz="1066" dirty="0">
                <a:solidFill>
                  <a:srgbClr val="000000"/>
                </a:solidFill>
                <a:latin typeface="Arial" panose="020B0604020202020204" pitchFamily="34" charset="0"/>
                <a:ea typeface="Roboto"/>
                <a:cs typeface="Arial" panose="020B0604020202020204" pitchFamily="34" charset="0"/>
                <a:sym typeface="Roboto"/>
              </a:rPr>
              <a:t>Financial recovery for 35 years, working with </a:t>
            </a:r>
            <a:r>
              <a:rPr lang="en-US" sz="1066" b="1" dirty="0">
                <a:solidFill>
                  <a:srgbClr val="000000"/>
                </a:solidFill>
                <a:latin typeface="Arial" panose="020B0604020202020204" pitchFamily="34" charset="0"/>
                <a:ea typeface="Roboto"/>
                <a:cs typeface="Arial" panose="020B0604020202020204" pitchFamily="34" charset="0"/>
                <a:sym typeface="Roboto"/>
              </a:rPr>
              <a:t>72% </a:t>
            </a:r>
            <a:r>
              <a:rPr lang="en-US" sz="1066" dirty="0">
                <a:solidFill>
                  <a:srgbClr val="000000"/>
                </a:solidFill>
                <a:latin typeface="Arial" panose="020B0604020202020204" pitchFamily="34" charset="0"/>
                <a:ea typeface="Roboto"/>
                <a:cs typeface="Arial" panose="020B0604020202020204" pitchFamily="34" charset="0"/>
                <a:sym typeface="Roboto"/>
              </a:rPr>
              <a:t>of the NHS</a:t>
            </a:r>
          </a:p>
        </p:txBody>
      </p:sp>
      <p:sp>
        <p:nvSpPr>
          <p:cNvPr id="49" name="TextBox 49"/>
          <p:cNvSpPr txBox="1"/>
          <p:nvPr/>
        </p:nvSpPr>
        <p:spPr>
          <a:xfrm>
            <a:off x="6194527" y="4462420"/>
            <a:ext cx="2375112" cy="1521891"/>
          </a:xfrm>
          <a:prstGeom prst="rect">
            <a:avLst/>
          </a:prstGeom>
        </p:spPr>
        <p:txBody>
          <a:bodyPr lIns="0" tIns="0" rIns="0" bIns="0" rtlCol="0" anchor="t">
            <a:spAutoFit/>
          </a:bodyPr>
          <a:lstStyle/>
          <a:p>
            <a:pPr marL="230304" lvl="1" indent="-115152" defTabSz="609630">
              <a:lnSpc>
                <a:spcPts val="1493"/>
              </a:lnSpc>
              <a:buFont typeface="Arial"/>
              <a:buChar char="•"/>
            </a:pPr>
            <a:r>
              <a:rPr lang="en-US" sz="1066" dirty="0">
                <a:solidFill>
                  <a:srgbClr val="000000"/>
                </a:solidFill>
                <a:latin typeface="Arial" panose="020B0604020202020204" pitchFamily="34" charset="0"/>
                <a:ea typeface="Roboto"/>
                <a:cs typeface="Arial" panose="020B0604020202020204" pitchFamily="34" charset="0"/>
                <a:sym typeface="Roboto"/>
              </a:rPr>
              <a:t>Reduced Agency Bill by </a:t>
            </a:r>
            <a:r>
              <a:rPr lang="en-US" sz="1066" b="1" dirty="0">
                <a:solidFill>
                  <a:srgbClr val="000000"/>
                </a:solidFill>
                <a:latin typeface="Arial" panose="020B0604020202020204" pitchFamily="34" charset="0"/>
                <a:ea typeface="Roboto"/>
                <a:cs typeface="Arial" panose="020B0604020202020204" pitchFamily="34" charset="0"/>
                <a:sym typeface="Roboto"/>
              </a:rPr>
              <a:t>20 - 25%</a:t>
            </a:r>
          </a:p>
          <a:p>
            <a:pPr marL="230304" lvl="1" indent="-115152" defTabSz="609630">
              <a:lnSpc>
                <a:spcPts val="1493"/>
              </a:lnSpc>
              <a:buFont typeface="Arial"/>
              <a:buChar char="•"/>
            </a:pPr>
            <a:r>
              <a:rPr lang="en-US" sz="1066" dirty="0">
                <a:solidFill>
                  <a:srgbClr val="000000"/>
                </a:solidFill>
                <a:latin typeface="Arial" panose="020B0604020202020204" pitchFamily="34" charset="0"/>
                <a:ea typeface="Roboto"/>
                <a:cs typeface="Arial" panose="020B0604020202020204" pitchFamily="34" charset="0"/>
                <a:sym typeface="Roboto"/>
              </a:rPr>
              <a:t>Increasing average bank fill rates to </a:t>
            </a:r>
            <a:r>
              <a:rPr lang="en-US" sz="1066" b="1" dirty="0">
                <a:solidFill>
                  <a:srgbClr val="000000"/>
                </a:solidFill>
                <a:latin typeface="Arial" panose="020B0604020202020204" pitchFamily="34" charset="0"/>
                <a:ea typeface="Roboto"/>
                <a:cs typeface="Arial" panose="020B0604020202020204" pitchFamily="34" charset="0"/>
                <a:sym typeface="Roboto"/>
              </a:rPr>
              <a:t>53%</a:t>
            </a:r>
            <a:r>
              <a:rPr lang="en-US" sz="1066" dirty="0">
                <a:solidFill>
                  <a:srgbClr val="000000"/>
                </a:solidFill>
                <a:latin typeface="Arial" panose="020B0604020202020204" pitchFamily="34" charset="0"/>
                <a:ea typeface="Roboto"/>
                <a:cs typeface="Arial" panose="020B0604020202020204" pitchFamily="34" charset="0"/>
                <a:sym typeface="Roboto"/>
              </a:rPr>
              <a:t> </a:t>
            </a:r>
          </a:p>
          <a:p>
            <a:pPr marL="230304" lvl="1" indent="-115152" defTabSz="609630">
              <a:lnSpc>
                <a:spcPts val="1493"/>
              </a:lnSpc>
              <a:buFont typeface="Arial"/>
              <a:buChar char="•"/>
            </a:pPr>
            <a:r>
              <a:rPr lang="en-US" sz="1066" dirty="0">
                <a:solidFill>
                  <a:srgbClr val="000000"/>
                </a:solidFill>
                <a:latin typeface="Arial" panose="020B0604020202020204" pitchFamily="34" charset="0"/>
                <a:ea typeface="Roboto"/>
                <a:cs typeface="Arial" panose="020B0604020202020204" pitchFamily="34" charset="0"/>
                <a:sym typeface="Roboto"/>
              </a:rPr>
              <a:t>Saving </a:t>
            </a:r>
            <a:r>
              <a:rPr lang="en-US" sz="1066" b="1" dirty="0">
                <a:solidFill>
                  <a:srgbClr val="000000"/>
                </a:solidFill>
                <a:latin typeface="Arial" panose="020B0604020202020204" pitchFamily="34" charset="0"/>
                <a:ea typeface="Roboto"/>
                <a:cs typeface="Arial" panose="020B0604020202020204" pitchFamily="34" charset="0"/>
                <a:sym typeface="Roboto"/>
              </a:rPr>
              <a:t>42 working days </a:t>
            </a:r>
            <a:r>
              <a:rPr lang="en-US" sz="1066" dirty="0">
                <a:solidFill>
                  <a:srgbClr val="000000"/>
                </a:solidFill>
                <a:latin typeface="Arial" panose="020B0604020202020204" pitchFamily="34" charset="0"/>
                <a:ea typeface="Roboto"/>
                <a:cs typeface="Arial" panose="020B0604020202020204" pitchFamily="34" charset="0"/>
                <a:sym typeface="Roboto"/>
              </a:rPr>
              <a:t>per </a:t>
            </a:r>
            <a:r>
              <a:rPr lang="en-US" sz="1066" dirty="0" err="1">
                <a:solidFill>
                  <a:srgbClr val="000000"/>
                </a:solidFill>
                <a:latin typeface="Arial" panose="020B0604020202020204" pitchFamily="34" charset="0"/>
                <a:ea typeface="Roboto"/>
                <a:cs typeface="Arial" panose="020B0604020202020204" pitchFamily="34" charset="0"/>
                <a:sym typeface="Roboto"/>
              </a:rPr>
              <a:t>organisation</a:t>
            </a:r>
            <a:r>
              <a:rPr lang="en-US" sz="1066" dirty="0">
                <a:solidFill>
                  <a:srgbClr val="000000"/>
                </a:solidFill>
                <a:latin typeface="Arial" panose="020B0604020202020204" pitchFamily="34" charset="0"/>
                <a:ea typeface="Roboto"/>
                <a:cs typeface="Arial" panose="020B0604020202020204" pitchFamily="34" charset="0"/>
                <a:sym typeface="Roboto"/>
              </a:rPr>
              <a:t> per year in invoice processing admin</a:t>
            </a:r>
          </a:p>
          <a:p>
            <a:pPr marL="230304" lvl="1" indent="-115152" defTabSz="609630">
              <a:lnSpc>
                <a:spcPts val="1493"/>
              </a:lnSpc>
              <a:buFont typeface="Arial"/>
              <a:buChar char="•"/>
            </a:pPr>
            <a:r>
              <a:rPr lang="en-US" sz="1066" dirty="0">
                <a:solidFill>
                  <a:srgbClr val="000000"/>
                </a:solidFill>
                <a:latin typeface="Arial" panose="020B0604020202020204" pitchFamily="34" charset="0"/>
                <a:ea typeface="Roboto"/>
                <a:cs typeface="Arial" panose="020B0604020202020204" pitchFamily="34" charset="0"/>
                <a:sym typeface="Roboto"/>
              </a:rPr>
              <a:t>Increased workforce productivity for </a:t>
            </a:r>
            <a:r>
              <a:rPr lang="en-US" sz="1066" b="1" dirty="0">
                <a:solidFill>
                  <a:srgbClr val="000000"/>
                </a:solidFill>
                <a:latin typeface="Arial" panose="020B0604020202020204" pitchFamily="34" charset="0"/>
                <a:ea typeface="Roboto"/>
                <a:cs typeface="Arial" panose="020B0604020202020204" pitchFamily="34" charset="0"/>
                <a:sym typeface="Roboto"/>
              </a:rPr>
              <a:t>104</a:t>
            </a:r>
            <a:r>
              <a:rPr lang="en-US" sz="1066" dirty="0">
                <a:solidFill>
                  <a:srgbClr val="000000"/>
                </a:solidFill>
                <a:latin typeface="Arial" panose="020B0604020202020204" pitchFamily="34" charset="0"/>
                <a:ea typeface="Roboto"/>
                <a:cs typeface="Arial" panose="020B0604020202020204" pitchFamily="34" charset="0"/>
                <a:sym typeface="Roboto"/>
              </a:rPr>
              <a:t> NHS </a:t>
            </a:r>
            <a:r>
              <a:rPr lang="en-US" sz="1066" dirty="0" err="1">
                <a:solidFill>
                  <a:srgbClr val="000000"/>
                </a:solidFill>
                <a:latin typeface="Arial" panose="020B0604020202020204" pitchFamily="34" charset="0"/>
                <a:ea typeface="Roboto"/>
                <a:cs typeface="Arial" panose="020B0604020202020204" pitchFamily="34" charset="0"/>
                <a:sym typeface="Roboto"/>
              </a:rPr>
              <a:t>organisations</a:t>
            </a:r>
            <a:endParaRPr lang="en-US" sz="1066" dirty="0">
              <a:solidFill>
                <a:srgbClr val="000000"/>
              </a:solidFill>
              <a:latin typeface="Arial" panose="020B0604020202020204" pitchFamily="34" charset="0"/>
              <a:ea typeface="Roboto"/>
              <a:cs typeface="Arial" panose="020B0604020202020204" pitchFamily="34" charset="0"/>
              <a:sym typeface="Roboto"/>
            </a:endParaRPr>
          </a:p>
        </p:txBody>
      </p:sp>
      <p:sp>
        <p:nvSpPr>
          <p:cNvPr id="50" name="AutoShape 50"/>
          <p:cNvSpPr/>
          <p:nvPr/>
        </p:nvSpPr>
        <p:spPr>
          <a:xfrm>
            <a:off x="3067513" y="4740429"/>
            <a:ext cx="0" cy="948427"/>
          </a:xfrm>
          <a:prstGeom prst="line">
            <a:avLst/>
          </a:prstGeom>
          <a:ln w="12700" cap="flat">
            <a:solidFill>
              <a:srgbClr val="000000"/>
            </a:solidFill>
            <a:prstDash val="solid"/>
            <a:headEnd type="none" w="sm" len="sm"/>
            <a:tailEnd type="none" w="sm" len="sm"/>
          </a:ln>
        </p:spPr>
        <p:txBody>
          <a:bodyPr/>
          <a:lstStyle/>
          <a:p>
            <a:pPr defTabSz="609630"/>
            <a:endParaRPr lang="en-GB" sz="1200">
              <a:solidFill>
                <a:prstClr val="black"/>
              </a:solidFill>
              <a:latin typeface="Arial" panose="020B0604020202020204"/>
            </a:endParaRPr>
          </a:p>
        </p:txBody>
      </p:sp>
      <p:sp>
        <p:nvSpPr>
          <p:cNvPr id="51" name="AutoShape 51"/>
          <p:cNvSpPr/>
          <p:nvPr/>
        </p:nvSpPr>
        <p:spPr>
          <a:xfrm>
            <a:off x="6023513" y="4740429"/>
            <a:ext cx="0" cy="948427"/>
          </a:xfrm>
          <a:prstGeom prst="line">
            <a:avLst/>
          </a:prstGeom>
          <a:ln w="12700" cap="flat">
            <a:solidFill>
              <a:srgbClr val="000000"/>
            </a:solidFill>
            <a:prstDash val="solid"/>
            <a:headEnd type="none" w="sm" len="sm"/>
            <a:tailEnd type="none" w="sm" len="sm"/>
          </a:ln>
        </p:spPr>
        <p:txBody>
          <a:bodyPr/>
          <a:lstStyle/>
          <a:p>
            <a:pPr defTabSz="609630"/>
            <a:endParaRPr lang="en-GB" sz="1200">
              <a:solidFill>
                <a:prstClr val="black"/>
              </a:solidFill>
              <a:latin typeface="Arial" panose="020B0604020202020204"/>
            </a:endParaRPr>
          </a:p>
        </p:txBody>
      </p:sp>
      <p:sp>
        <p:nvSpPr>
          <p:cNvPr id="52" name="AutoShape 52"/>
          <p:cNvSpPr/>
          <p:nvPr/>
        </p:nvSpPr>
        <p:spPr>
          <a:xfrm>
            <a:off x="8974554" y="4740429"/>
            <a:ext cx="0" cy="948427"/>
          </a:xfrm>
          <a:prstGeom prst="line">
            <a:avLst/>
          </a:prstGeom>
          <a:ln w="12700" cap="flat">
            <a:solidFill>
              <a:srgbClr val="000000"/>
            </a:solidFill>
            <a:prstDash val="solid"/>
            <a:headEnd type="none" w="sm" len="sm"/>
            <a:tailEnd type="none" w="sm" len="sm"/>
          </a:ln>
        </p:spPr>
        <p:txBody>
          <a:bodyPr/>
          <a:lstStyle/>
          <a:p>
            <a:pPr defTabSz="609630"/>
            <a:endParaRPr lang="en-GB" sz="1200">
              <a:solidFill>
                <a:prstClr val="black"/>
              </a:solidFill>
              <a:latin typeface="Arial" panose="020B0604020202020204"/>
            </a:endParaRPr>
          </a:p>
        </p:txBody>
      </p:sp>
      <p:sp>
        <p:nvSpPr>
          <p:cNvPr id="57" name="Oval 56">
            <a:extLst>
              <a:ext uri="{FF2B5EF4-FFF2-40B4-BE49-F238E27FC236}">
                <a16:creationId xmlns:a16="http://schemas.microsoft.com/office/drawing/2014/main" id="{7CD20534-E15C-ACFC-9FF0-AE896E7396C7}"/>
              </a:ext>
            </a:extLst>
          </p:cNvPr>
          <p:cNvSpPr/>
          <p:nvPr/>
        </p:nvSpPr>
        <p:spPr>
          <a:xfrm>
            <a:off x="169746" y="2702514"/>
            <a:ext cx="469481" cy="456609"/>
          </a:xfrm>
          <a:prstGeom prst="ellipse">
            <a:avLst/>
          </a:prstGeom>
          <a:solidFill>
            <a:srgbClr val="5931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1200" dirty="0">
                <a:solidFill>
                  <a:prstClr val="white"/>
                </a:solidFill>
                <a:latin typeface="Arial" panose="020B0604020202020204"/>
              </a:rPr>
              <a:t>1</a:t>
            </a:r>
            <a:endParaRPr lang="en-GB" sz="1200" dirty="0">
              <a:solidFill>
                <a:prstClr val="white"/>
              </a:solidFill>
              <a:latin typeface="Arial" panose="020B0604020202020204"/>
            </a:endParaRPr>
          </a:p>
        </p:txBody>
      </p:sp>
      <p:sp>
        <p:nvSpPr>
          <p:cNvPr id="58" name="Oval 57">
            <a:extLst>
              <a:ext uri="{FF2B5EF4-FFF2-40B4-BE49-F238E27FC236}">
                <a16:creationId xmlns:a16="http://schemas.microsoft.com/office/drawing/2014/main" id="{E8B11AAF-C838-AB16-26A6-DBF0BABD9155}"/>
              </a:ext>
            </a:extLst>
          </p:cNvPr>
          <p:cNvSpPr/>
          <p:nvPr/>
        </p:nvSpPr>
        <p:spPr>
          <a:xfrm>
            <a:off x="183214" y="5063374"/>
            <a:ext cx="469481" cy="456609"/>
          </a:xfrm>
          <a:prstGeom prst="ellipse">
            <a:avLst/>
          </a:prstGeom>
          <a:solidFill>
            <a:srgbClr val="5931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1200" dirty="0">
                <a:solidFill>
                  <a:prstClr val="white"/>
                </a:solidFill>
                <a:latin typeface="Arial" panose="020B0604020202020204"/>
              </a:rPr>
              <a:t>2</a:t>
            </a:r>
            <a:endParaRPr lang="en-GB" sz="1200" dirty="0">
              <a:solidFill>
                <a:prstClr val="white"/>
              </a:solidFill>
              <a:latin typeface="Arial" panose="020B0604020202020204"/>
            </a:endParaRPr>
          </a:p>
        </p:txBody>
      </p:sp>
      <p:grpSp>
        <p:nvGrpSpPr>
          <p:cNvPr id="60" name="Group 17">
            <a:extLst>
              <a:ext uri="{FF2B5EF4-FFF2-40B4-BE49-F238E27FC236}">
                <a16:creationId xmlns:a16="http://schemas.microsoft.com/office/drawing/2014/main" id="{58C4B477-827E-12E1-0465-723766A0D252}"/>
              </a:ext>
            </a:extLst>
          </p:cNvPr>
          <p:cNvGrpSpPr/>
          <p:nvPr/>
        </p:nvGrpSpPr>
        <p:grpSpPr>
          <a:xfrm>
            <a:off x="545017" y="1433509"/>
            <a:ext cx="2362616" cy="483033"/>
            <a:chOff x="0" y="0"/>
            <a:chExt cx="4725232" cy="1157046"/>
          </a:xfrm>
        </p:grpSpPr>
        <p:grpSp>
          <p:nvGrpSpPr>
            <p:cNvPr id="61" name="Group 18">
              <a:extLst>
                <a:ext uri="{FF2B5EF4-FFF2-40B4-BE49-F238E27FC236}">
                  <a16:creationId xmlns:a16="http://schemas.microsoft.com/office/drawing/2014/main" id="{F92F8CB8-B206-691F-0685-193DE7B3DE22}"/>
                </a:ext>
              </a:extLst>
            </p:cNvPr>
            <p:cNvGrpSpPr/>
            <p:nvPr/>
          </p:nvGrpSpPr>
          <p:grpSpPr>
            <a:xfrm>
              <a:off x="0" y="0"/>
              <a:ext cx="4725232" cy="1157046"/>
              <a:chOff x="0" y="0"/>
              <a:chExt cx="933379" cy="228552"/>
            </a:xfrm>
          </p:grpSpPr>
          <p:sp>
            <p:nvSpPr>
              <p:cNvPr id="63" name="Freeform 19">
                <a:extLst>
                  <a:ext uri="{FF2B5EF4-FFF2-40B4-BE49-F238E27FC236}">
                    <a16:creationId xmlns:a16="http://schemas.microsoft.com/office/drawing/2014/main" id="{00BB6F42-A07F-2855-ABA6-129D139036DE}"/>
                  </a:ext>
                </a:extLst>
              </p:cNvPr>
              <p:cNvSpPr/>
              <p:nvPr/>
            </p:nvSpPr>
            <p:spPr>
              <a:xfrm>
                <a:off x="0" y="0"/>
                <a:ext cx="933379" cy="228552"/>
              </a:xfrm>
              <a:custGeom>
                <a:avLst/>
                <a:gdLst/>
                <a:ahLst/>
                <a:cxnLst/>
                <a:rect l="l" t="t" r="r" b="b"/>
                <a:pathLst>
                  <a:path w="933379" h="228552">
                    <a:moveTo>
                      <a:pt x="111413" y="0"/>
                    </a:moveTo>
                    <a:lnTo>
                      <a:pt x="821966" y="0"/>
                    </a:lnTo>
                    <a:cubicBezTo>
                      <a:pt x="883498" y="0"/>
                      <a:pt x="933379" y="49881"/>
                      <a:pt x="933379" y="111413"/>
                    </a:cubicBezTo>
                    <a:lnTo>
                      <a:pt x="933379" y="117140"/>
                    </a:lnTo>
                    <a:cubicBezTo>
                      <a:pt x="933379" y="178671"/>
                      <a:pt x="883498" y="228552"/>
                      <a:pt x="821966" y="228552"/>
                    </a:cubicBezTo>
                    <a:lnTo>
                      <a:pt x="111413" y="228552"/>
                    </a:lnTo>
                    <a:cubicBezTo>
                      <a:pt x="49881" y="228552"/>
                      <a:pt x="0" y="178671"/>
                      <a:pt x="0" y="117140"/>
                    </a:cubicBezTo>
                    <a:lnTo>
                      <a:pt x="0" y="111413"/>
                    </a:lnTo>
                    <a:cubicBezTo>
                      <a:pt x="0" y="49881"/>
                      <a:pt x="49881" y="0"/>
                      <a:pt x="111413" y="0"/>
                    </a:cubicBezTo>
                    <a:close/>
                  </a:path>
                </a:pathLst>
              </a:custGeom>
              <a:solidFill>
                <a:srgbClr val="59315F"/>
              </a:solidFill>
            </p:spPr>
            <p:txBody>
              <a:bodyPr/>
              <a:lstStyle/>
              <a:p>
                <a:pPr defTabSz="609630"/>
                <a:endParaRPr lang="en-GB" sz="1333">
                  <a:solidFill>
                    <a:prstClr val="black"/>
                  </a:solidFill>
                  <a:latin typeface="Arial" panose="020B0604020202020204"/>
                </a:endParaRPr>
              </a:p>
            </p:txBody>
          </p:sp>
          <p:sp>
            <p:nvSpPr>
              <p:cNvPr id="1024" name="TextBox 20">
                <a:extLst>
                  <a:ext uri="{FF2B5EF4-FFF2-40B4-BE49-F238E27FC236}">
                    <a16:creationId xmlns:a16="http://schemas.microsoft.com/office/drawing/2014/main" id="{DE9B833D-AD1B-10DE-B005-11BF42B7BEAE}"/>
                  </a:ext>
                </a:extLst>
              </p:cNvPr>
              <p:cNvSpPr txBox="1"/>
              <p:nvPr/>
            </p:nvSpPr>
            <p:spPr>
              <a:xfrm>
                <a:off x="0" y="-38100"/>
                <a:ext cx="933379" cy="266652"/>
              </a:xfrm>
              <a:prstGeom prst="rect">
                <a:avLst/>
              </a:prstGeom>
            </p:spPr>
            <p:txBody>
              <a:bodyPr lIns="33867" tIns="33867" rIns="33867" bIns="33867" rtlCol="0" anchor="ctr"/>
              <a:lstStyle/>
              <a:p>
                <a:pPr algn="ctr" defTabSz="609630">
                  <a:lnSpc>
                    <a:spcPts val="1995"/>
                  </a:lnSpc>
                </a:pPr>
                <a:endParaRPr sz="1333">
                  <a:solidFill>
                    <a:prstClr val="black"/>
                  </a:solidFill>
                  <a:latin typeface="Arial" panose="020B0604020202020204"/>
                </a:endParaRPr>
              </a:p>
            </p:txBody>
          </p:sp>
        </p:grpSp>
        <p:sp>
          <p:nvSpPr>
            <p:cNvPr id="62" name="TextBox 21">
              <a:extLst>
                <a:ext uri="{FF2B5EF4-FFF2-40B4-BE49-F238E27FC236}">
                  <a16:creationId xmlns:a16="http://schemas.microsoft.com/office/drawing/2014/main" id="{05435423-2E81-75D7-51DF-8C9D90BB4EBD}"/>
                </a:ext>
              </a:extLst>
            </p:cNvPr>
            <p:cNvSpPr txBox="1"/>
            <p:nvPr/>
          </p:nvSpPr>
          <p:spPr>
            <a:xfrm>
              <a:off x="886162" y="155917"/>
              <a:ext cx="2952910" cy="669201"/>
            </a:xfrm>
            <a:prstGeom prst="rect">
              <a:avLst/>
            </a:prstGeom>
          </p:spPr>
          <p:txBody>
            <a:bodyPr lIns="0" tIns="0" rIns="0" bIns="0" rtlCol="0" anchor="t">
              <a:spAutoFit/>
            </a:bodyPr>
            <a:lstStyle/>
            <a:p>
              <a:pPr algn="ctr" defTabSz="609630">
                <a:lnSpc>
                  <a:spcPts val="2519"/>
                </a:lnSpc>
              </a:pPr>
              <a:r>
                <a:rPr lang="en-US" sz="1333" b="1" dirty="0">
                  <a:solidFill>
                    <a:srgbClr val="FFFFFF"/>
                  </a:solidFill>
                  <a:latin typeface="Arial" panose="020B0604020202020204"/>
                  <a:ea typeface="Roboto Bold"/>
                  <a:cs typeface="Roboto Bold"/>
                  <a:sym typeface="Roboto Bold"/>
                </a:rPr>
                <a:t>The Challenge</a:t>
              </a:r>
            </a:p>
          </p:txBody>
        </p:sp>
      </p:grpSp>
      <p:grpSp>
        <p:nvGrpSpPr>
          <p:cNvPr id="1025" name="Group 17">
            <a:extLst>
              <a:ext uri="{FF2B5EF4-FFF2-40B4-BE49-F238E27FC236}">
                <a16:creationId xmlns:a16="http://schemas.microsoft.com/office/drawing/2014/main" id="{B85D24A3-7704-90E8-7E82-88F894ED3A3F}"/>
              </a:ext>
            </a:extLst>
          </p:cNvPr>
          <p:cNvGrpSpPr/>
          <p:nvPr/>
        </p:nvGrpSpPr>
        <p:grpSpPr>
          <a:xfrm>
            <a:off x="646617" y="1446460"/>
            <a:ext cx="5272000" cy="571681"/>
            <a:chOff x="0" y="-212347"/>
            <a:chExt cx="10544000" cy="1369393"/>
          </a:xfrm>
        </p:grpSpPr>
        <p:grpSp>
          <p:nvGrpSpPr>
            <p:cNvPr id="1027" name="Group 18">
              <a:extLst>
                <a:ext uri="{FF2B5EF4-FFF2-40B4-BE49-F238E27FC236}">
                  <a16:creationId xmlns:a16="http://schemas.microsoft.com/office/drawing/2014/main" id="{9C4DE339-578D-6A77-9FA2-C1F879E03D7B}"/>
                </a:ext>
              </a:extLst>
            </p:cNvPr>
            <p:cNvGrpSpPr/>
            <p:nvPr/>
          </p:nvGrpSpPr>
          <p:grpSpPr>
            <a:xfrm>
              <a:off x="0" y="-212347"/>
              <a:ext cx="10544000" cy="1369393"/>
              <a:chOff x="0" y="-41945"/>
              <a:chExt cx="2082765" cy="270497"/>
            </a:xfrm>
          </p:grpSpPr>
          <p:sp>
            <p:nvSpPr>
              <p:cNvPr id="1029" name="Freeform 19">
                <a:extLst>
                  <a:ext uri="{FF2B5EF4-FFF2-40B4-BE49-F238E27FC236}">
                    <a16:creationId xmlns:a16="http://schemas.microsoft.com/office/drawing/2014/main" id="{9F3438BB-243A-7CFF-8FFA-B71020E91516}"/>
                  </a:ext>
                </a:extLst>
              </p:cNvPr>
              <p:cNvSpPr/>
              <p:nvPr/>
            </p:nvSpPr>
            <p:spPr>
              <a:xfrm>
                <a:off x="1149386" y="-41945"/>
                <a:ext cx="933379" cy="228552"/>
              </a:xfrm>
              <a:custGeom>
                <a:avLst/>
                <a:gdLst/>
                <a:ahLst/>
                <a:cxnLst/>
                <a:rect l="l" t="t" r="r" b="b"/>
                <a:pathLst>
                  <a:path w="933379" h="228552">
                    <a:moveTo>
                      <a:pt x="111413" y="0"/>
                    </a:moveTo>
                    <a:lnTo>
                      <a:pt x="821966" y="0"/>
                    </a:lnTo>
                    <a:cubicBezTo>
                      <a:pt x="883498" y="0"/>
                      <a:pt x="933379" y="49881"/>
                      <a:pt x="933379" y="111413"/>
                    </a:cubicBezTo>
                    <a:lnTo>
                      <a:pt x="933379" y="117140"/>
                    </a:lnTo>
                    <a:cubicBezTo>
                      <a:pt x="933379" y="178671"/>
                      <a:pt x="883498" y="228552"/>
                      <a:pt x="821966" y="228552"/>
                    </a:cubicBezTo>
                    <a:lnTo>
                      <a:pt x="111413" y="228552"/>
                    </a:lnTo>
                    <a:cubicBezTo>
                      <a:pt x="49881" y="228552"/>
                      <a:pt x="0" y="178671"/>
                      <a:pt x="0" y="117140"/>
                    </a:cubicBezTo>
                    <a:lnTo>
                      <a:pt x="0" y="111413"/>
                    </a:lnTo>
                    <a:cubicBezTo>
                      <a:pt x="0" y="49881"/>
                      <a:pt x="49881" y="0"/>
                      <a:pt x="111413" y="0"/>
                    </a:cubicBezTo>
                    <a:close/>
                  </a:path>
                </a:pathLst>
              </a:custGeom>
              <a:solidFill>
                <a:srgbClr val="59315F"/>
              </a:solidFill>
            </p:spPr>
            <p:txBody>
              <a:bodyPr/>
              <a:lstStyle/>
              <a:p>
                <a:pPr defTabSz="609630"/>
                <a:endParaRPr lang="en-GB" sz="1333">
                  <a:solidFill>
                    <a:prstClr val="black"/>
                  </a:solidFill>
                  <a:latin typeface="Arial" panose="020B0604020202020204"/>
                </a:endParaRPr>
              </a:p>
            </p:txBody>
          </p:sp>
          <p:sp>
            <p:nvSpPr>
              <p:cNvPr id="1030" name="TextBox 20">
                <a:extLst>
                  <a:ext uri="{FF2B5EF4-FFF2-40B4-BE49-F238E27FC236}">
                    <a16:creationId xmlns:a16="http://schemas.microsoft.com/office/drawing/2014/main" id="{B51CC66F-70B5-62B9-5768-462E0566BFFA}"/>
                  </a:ext>
                </a:extLst>
              </p:cNvPr>
              <p:cNvSpPr txBox="1"/>
              <p:nvPr/>
            </p:nvSpPr>
            <p:spPr>
              <a:xfrm>
                <a:off x="0" y="-38100"/>
                <a:ext cx="933379" cy="266652"/>
              </a:xfrm>
              <a:prstGeom prst="rect">
                <a:avLst/>
              </a:prstGeom>
            </p:spPr>
            <p:txBody>
              <a:bodyPr lIns="33867" tIns="33867" rIns="33867" bIns="33867" rtlCol="0" anchor="ctr"/>
              <a:lstStyle/>
              <a:p>
                <a:pPr algn="ctr" defTabSz="609630">
                  <a:lnSpc>
                    <a:spcPts val="1995"/>
                  </a:lnSpc>
                </a:pPr>
                <a:endParaRPr sz="1333">
                  <a:solidFill>
                    <a:prstClr val="black"/>
                  </a:solidFill>
                  <a:latin typeface="Arial" panose="020B0604020202020204"/>
                </a:endParaRPr>
              </a:p>
            </p:txBody>
          </p:sp>
        </p:grpSp>
        <p:sp>
          <p:nvSpPr>
            <p:cNvPr id="1028" name="TextBox 21">
              <a:extLst>
                <a:ext uri="{FF2B5EF4-FFF2-40B4-BE49-F238E27FC236}">
                  <a16:creationId xmlns:a16="http://schemas.microsoft.com/office/drawing/2014/main" id="{2999186C-4321-C0FD-5F4A-9636076F7164}"/>
                </a:ext>
              </a:extLst>
            </p:cNvPr>
            <p:cNvSpPr txBox="1"/>
            <p:nvPr/>
          </p:nvSpPr>
          <p:spPr>
            <a:xfrm>
              <a:off x="6704930" y="-40189"/>
              <a:ext cx="2952910" cy="669202"/>
            </a:xfrm>
            <a:prstGeom prst="rect">
              <a:avLst/>
            </a:prstGeom>
          </p:spPr>
          <p:txBody>
            <a:bodyPr lIns="0" tIns="0" rIns="0" bIns="0" rtlCol="0" anchor="t">
              <a:spAutoFit/>
            </a:bodyPr>
            <a:lstStyle/>
            <a:p>
              <a:pPr algn="ctr" defTabSz="609630">
                <a:lnSpc>
                  <a:spcPts val="2519"/>
                </a:lnSpc>
              </a:pPr>
              <a:r>
                <a:rPr lang="en-US" sz="1333" b="1" dirty="0">
                  <a:solidFill>
                    <a:srgbClr val="FFFFFF"/>
                  </a:solidFill>
                  <a:latin typeface="Arial" panose="020B0604020202020204"/>
                  <a:ea typeface="Roboto Bold"/>
                  <a:cs typeface="Roboto Bold"/>
                  <a:sym typeface="Roboto Bold"/>
                </a:rPr>
                <a:t>Our Solution</a:t>
              </a:r>
            </a:p>
          </p:txBody>
        </p:sp>
      </p:grpSp>
      <p:grpSp>
        <p:nvGrpSpPr>
          <p:cNvPr id="1031" name="Group 17">
            <a:extLst>
              <a:ext uri="{FF2B5EF4-FFF2-40B4-BE49-F238E27FC236}">
                <a16:creationId xmlns:a16="http://schemas.microsoft.com/office/drawing/2014/main" id="{91271DE4-24A7-A083-801B-F34E08B8977D}"/>
              </a:ext>
            </a:extLst>
          </p:cNvPr>
          <p:cNvGrpSpPr/>
          <p:nvPr/>
        </p:nvGrpSpPr>
        <p:grpSpPr>
          <a:xfrm>
            <a:off x="6307554" y="1443118"/>
            <a:ext cx="2362616" cy="483033"/>
            <a:chOff x="0" y="0"/>
            <a:chExt cx="4725232" cy="1157046"/>
          </a:xfrm>
        </p:grpSpPr>
        <p:grpSp>
          <p:nvGrpSpPr>
            <p:cNvPr id="1032" name="Group 18">
              <a:extLst>
                <a:ext uri="{FF2B5EF4-FFF2-40B4-BE49-F238E27FC236}">
                  <a16:creationId xmlns:a16="http://schemas.microsoft.com/office/drawing/2014/main" id="{F0CEFBB0-CDFD-1545-9786-24003D8A88CC}"/>
                </a:ext>
              </a:extLst>
            </p:cNvPr>
            <p:cNvGrpSpPr/>
            <p:nvPr/>
          </p:nvGrpSpPr>
          <p:grpSpPr>
            <a:xfrm>
              <a:off x="0" y="0"/>
              <a:ext cx="4725232" cy="1157046"/>
              <a:chOff x="0" y="0"/>
              <a:chExt cx="933379" cy="228552"/>
            </a:xfrm>
          </p:grpSpPr>
          <p:sp>
            <p:nvSpPr>
              <p:cNvPr id="1034" name="Freeform 19">
                <a:extLst>
                  <a:ext uri="{FF2B5EF4-FFF2-40B4-BE49-F238E27FC236}">
                    <a16:creationId xmlns:a16="http://schemas.microsoft.com/office/drawing/2014/main" id="{CD57C1CC-88D9-87D9-FB11-86D0B9D602FC}"/>
                  </a:ext>
                </a:extLst>
              </p:cNvPr>
              <p:cNvSpPr/>
              <p:nvPr/>
            </p:nvSpPr>
            <p:spPr>
              <a:xfrm>
                <a:off x="0" y="0"/>
                <a:ext cx="933379" cy="228552"/>
              </a:xfrm>
              <a:custGeom>
                <a:avLst/>
                <a:gdLst/>
                <a:ahLst/>
                <a:cxnLst/>
                <a:rect l="l" t="t" r="r" b="b"/>
                <a:pathLst>
                  <a:path w="933379" h="228552">
                    <a:moveTo>
                      <a:pt x="111413" y="0"/>
                    </a:moveTo>
                    <a:lnTo>
                      <a:pt x="821966" y="0"/>
                    </a:lnTo>
                    <a:cubicBezTo>
                      <a:pt x="883498" y="0"/>
                      <a:pt x="933379" y="49881"/>
                      <a:pt x="933379" y="111413"/>
                    </a:cubicBezTo>
                    <a:lnTo>
                      <a:pt x="933379" y="117140"/>
                    </a:lnTo>
                    <a:cubicBezTo>
                      <a:pt x="933379" y="178671"/>
                      <a:pt x="883498" y="228552"/>
                      <a:pt x="821966" y="228552"/>
                    </a:cubicBezTo>
                    <a:lnTo>
                      <a:pt x="111413" y="228552"/>
                    </a:lnTo>
                    <a:cubicBezTo>
                      <a:pt x="49881" y="228552"/>
                      <a:pt x="0" y="178671"/>
                      <a:pt x="0" y="117140"/>
                    </a:cubicBezTo>
                    <a:lnTo>
                      <a:pt x="0" y="111413"/>
                    </a:lnTo>
                    <a:cubicBezTo>
                      <a:pt x="0" y="49881"/>
                      <a:pt x="49881" y="0"/>
                      <a:pt x="111413" y="0"/>
                    </a:cubicBezTo>
                    <a:close/>
                  </a:path>
                </a:pathLst>
              </a:custGeom>
              <a:solidFill>
                <a:srgbClr val="59315F"/>
              </a:solidFill>
            </p:spPr>
            <p:txBody>
              <a:bodyPr/>
              <a:lstStyle/>
              <a:p>
                <a:pPr defTabSz="609630"/>
                <a:endParaRPr lang="en-GB" sz="1333">
                  <a:solidFill>
                    <a:prstClr val="black"/>
                  </a:solidFill>
                  <a:latin typeface="Arial" panose="020B0604020202020204"/>
                </a:endParaRPr>
              </a:p>
            </p:txBody>
          </p:sp>
          <p:sp>
            <p:nvSpPr>
              <p:cNvPr id="1035" name="TextBox 20">
                <a:extLst>
                  <a:ext uri="{FF2B5EF4-FFF2-40B4-BE49-F238E27FC236}">
                    <a16:creationId xmlns:a16="http://schemas.microsoft.com/office/drawing/2014/main" id="{0A258037-3183-C36B-F455-DF469C2F5098}"/>
                  </a:ext>
                </a:extLst>
              </p:cNvPr>
              <p:cNvSpPr txBox="1"/>
              <p:nvPr/>
            </p:nvSpPr>
            <p:spPr>
              <a:xfrm>
                <a:off x="0" y="-38100"/>
                <a:ext cx="933379" cy="266652"/>
              </a:xfrm>
              <a:prstGeom prst="rect">
                <a:avLst/>
              </a:prstGeom>
            </p:spPr>
            <p:txBody>
              <a:bodyPr lIns="33867" tIns="33867" rIns="33867" bIns="33867" rtlCol="0" anchor="ctr"/>
              <a:lstStyle/>
              <a:p>
                <a:pPr algn="ctr" defTabSz="609630">
                  <a:lnSpc>
                    <a:spcPts val="1995"/>
                  </a:lnSpc>
                </a:pPr>
                <a:endParaRPr sz="1333">
                  <a:solidFill>
                    <a:prstClr val="black"/>
                  </a:solidFill>
                  <a:latin typeface="Arial" panose="020B0604020202020204"/>
                </a:endParaRPr>
              </a:p>
            </p:txBody>
          </p:sp>
        </p:grpSp>
        <p:sp>
          <p:nvSpPr>
            <p:cNvPr id="1033" name="TextBox 21">
              <a:extLst>
                <a:ext uri="{FF2B5EF4-FFF2-40B4-BE49-F238E27FC236}">
                  <a16:creationId xmlns:a16="http://schemas.microsoft.com/office/drawing/2014/main" id="{5D9BC207-B36E-12D7-33EF-9AA134214E04}"/>
                </a:ext>
              </a:extLst>
            </p:cNvPr>
            <p:cNvSpPr txBox="1"/>
            <p:nvPr/>
          </p:nvSpPr>
          <p:spPr>
            <a:xfrm>
              <a:off x="598824" y="176623"/>
              <a:ext cx="3756150" cy="669201"/>
            </a:xfrm>
            <a:prstGeom prst="rect">
              <a:avLst/>
            </a:prstGeom>
          </p:spPr>
          <p:txBody>
            <a:bodyPr wrap="square" lIns="0" tIns="0" rIns="0" bIns="0" rtlCol="0" anchor="t">
              <a:spAutoFit/>
            </a:bodyPr>
            <a:lstStyle/>
            <a:p>
              <a:pPr algn="ctr" defTabSz="609630">
                <a:lnSpc>
                  <a:spcPts val="2519"/>
                </a:lnSpc>
              </a:pPr>
              <a:r>
                <a:rPr lang="en-US" sz="1333" b="1" dirty="0">
                  <a:solidFill>
                    <a:srgbClr val="FFFFFF"/>
                  </a:solidFill>
                  <a:latin typeface="Arial" panose="020B0604020202020204"/>
                  <a:ea typeface="Roboto Bold"/>
                  <a:cs typeface="Roboto Bold"/>
                  <a:sym typeface="Roboto Bold"/>
                </a:rPr>
                <a:t>Outcomes Delivered</a:t>
              </a:r>
            </a:p>
          </p:txBody>
        </p:sp>
      </p:grpSp>
      <p:grpSp>
        <p:nvGrpSpPr>
          <p:cNvPr id="1036" name="Group 17">
            <a:extLst>
              <a:ext uri="{FF2B5EF4-FFF2-40B4-BE49-F238E27FC236}">
                <a16:creationId xmlns:a16="http://schemas.microsoft.com/office/drawing/2014/main" id="{4AB1A29E-6F61-B199-A92E-68B08EE275C8}"/>
              </a:ext>
            </a:extLst>
          </p:cNvPr>
          <p:cNvGrpSpPr/>
          <p:nvPr/>
        </p:nvGrpSpPr>
        <p:grpSpPr>
          <a:xfrm>
            <a:off x="9173390" y="1460300"/>
            <a:ext cx="2362616" cy="483033"/>
            <a:chOff x="0" y="0"/>
            <a:chExt cx="4725232" cy="1157046"/>
          </a:xfrm>
        </p:grpSpPr>
        <p:grpSp>
          <p:nvGrpSpPr>
            <p:cNvPr id="1037" name="Group 18">
              <a:extLst>
                <a:ext uri="{FF2B5EF4-FFF2-40B4-BE49-F238E27FC236}">
                  <a16:creationId xmlns:a16="http://schemas.microsoft.com/office/drawing/2014/main" id="{56295EEB-BD52-3E9B-680D-0AD32DA9F54B}"/>
                </a:ext>
              </a:extLst>
            </p:cNvPr>
            <p:cNvGrpSpPr/>
            <p:nvPr/>
          </p:nvGrpSpPr>
          <p:grpSpPr>
            <a:xfrm>
              <a:off x="0" y="0"/>
              <a:ext cx="4725232" cy="1157046"/>
              <a:chOff x="0" y="0"/>
              <a:chExt cx="933379" cy="228552"/>
            </a:xfrm>
          </p:grpSpPr>
          <p:sp>
            <p:nvSpPr>
              <p:cNvPr id="1039" name="Freeform 19">
                <a:extLst>
                  <a:ext uri="{FF2B5EF4-FFF2-40B4-BE49-F238E27FC236}">
                    <a16:creationId xmlns:a16="http://schemas.microsoft.com/office/drawing/2014/main" id="{5FD1245A-15DE-2AB3-33D2-6E0D26292DEC}"/>
                  </a:ext>
                </a:extLst>
              </p:cNvPr>
              <p:cNvSpPr/>
              <p:nvPr/>
            </p:nvSpPr>
            <p:spPr>
              <a:xfrm>
                <a:off x="0" y="0"/>
                <a:ext cx="933379" cy="228552"/>
              </a:xfrm>
              <a:custGeom>
                <a:avLst/>
                <a:gdLst/>
                <a:ahLst/>
                <a:cxnLst/>
                <a:rect l="l" t="t" r="r" b="b"/>
                <a:pathLst>
                  <a:path w="933379" h="228552">
                    <a:moveTo>
                      <a:pt x="111413" y="0"/>
                    </a:moveTo>
                    <a:lnTo>
                      <a:pt x="821966" y="0"/>
                    </a:lnTo>
                    <a:cubicBezTo>
                      <a:pt x="883498" y="0"/>
                      <a:pt x="933379" y="49881"/>
                      <a:pt x="933379" y="111413"/>
                    </a:cubicBezTo>
                    <a:lnTo>
                      <a:pt x="933379" y="117140"/>
                    </a:lnTo>
                    <a:cubicBezTo>
                      <a:pt x="933379" y="178671"/>
                      <a:pt x="883498" y="228552"/>
                      <a:pt x="821966" y="228552"/>
                    </a:cubicBezTo>
                    <a:lnTo>
                      <a:pt x="111413" y="228552"/>
                    </a:lnTo>
                    <a:cubicBezTo>
                      <a:pt x="49881" y="228552"/>
                      <a:pt x="0" y="178671"/>
                      <a:pt x="0" y="117140"/>
                    </a:cubicBezTo>
                    <a:lnTo>
                      <a:pt x="0" y="111413"/>
                    </a:lnTo>
                    <a:cubicBezTo>
                      <a:pt x="0" y="49881"/>
                      <a:pt x="49881" y="0"/>
                      <a:pt x="111413" y="0"/>
                    </a:cubicBezTo>
                    <a:close/>
                  </a:path>
                </a:pathLst>
              </a:custGeom>
              <a:solidFill>
                <a:srgbClr val="59315F"/>
              </a:solidFill>
            </p:spPr>
            <p:txBody>
              <a:bodyPr/>
              <a:lstStyle/>
              <a:p>
                <a:pPr defTabSz="609630"/>
                <a:endParaRPr lang="en-GB" sz="1333">
                  <a:solidFill>
                    <a:prstClr val="black"/>
                  </a:solidFill>
                  <a:latin typeface="Arial" panose="020B0604020202020204"/>
                </a:endParaRPr>
              </a:p>
            </p:txBody>
          </p:sp>
          <p:sp>
            <p:nvSpPr>
              <p:cNvPr id="1040" name="TextBox 20">
                <a:extLst>
                  <a:ext uri="{FF2B5EF4-FFF2-40B4-BE49-F238E27FC236}">
                    <a16:creationId xmlns:a16="http://schemas.microsoft.com/office/drawing/2014/main" id="{BBF8870B-DF96-72AF-6087-07BDBD6C7290}"/>
                  </a:ext>
                </a:extLst>
              </p:cNvPr>
              <p:cNvSpPr txBox="1"/>
              <p:nvPr/>
            </p:nvSpPr>
            <p:spPr>
              <a:xfrm>
                <a:off x="0" y="-38100"/>
                <a:ext cx="933379" cy="266652"/>
              </a:xfrm>
              <a:prstGeom prst="rect">
                <a:avLst/>
              </a:prstGeom>
            </p:spPr>
            <p:txBody>
              <a:bodyPr lIns="33867" tIns="33867" rIns="33867" bIns="33867" rtlCol="0" anchor="ctr"/>
              <a:lstStyle/>
              <a:p>
                <a:pPr algn="ctr" defTabSz="609630">
                  <a:lnSpc>
                    <a:spcPts val="1995"/>
                  </a:lnSpc>
                </a:pPr>
                <a:endParaRPr sz="1333">
                  <a:solidFill>
                    <a:prstClr val="black"/>
                  </a:solidFill>
                  <a:latin typeface="Arial" panose="020B0604020202020204"/>
                </a:endParaRPr>
              </a:p>
            </p:txBody>
          </p:sp>
        </p:grpSp>
        <p:sp>
          <p:nvSpPr>
            <p:cNvPr id="1038" name="TextBox 21">
              <a:extLst>
                <a:ext uri="{FF2B5EF4-FFF2-40B4-BE49-F238E27FC236}">
                  <a16:creationId xmlns:a16="http://schemas.microsoft.com/office/drawing/2014/main" id="{1AD22E98-872C-CA7B-FF92-149255D3675E}"/>
                </a:ext>
              </a:extLst>
            </p:cNvPr>
            <p:cNvSpPr txBox="1"/>
            <p:nvPr/>
          </p:nvSpPr>
          <p:spPr>
            <a:xfrm>
              <a:off x="886162" y="155917"/>
              <a:ext cx="2952910" cy="669201"/>
            </a:xfrm>
            <a:prstGeom prst="rect">
              <a:avLst/>
            </a:prstGeom>
          </p:spPr>
          <p:txBody>
            <a:bodyPr lIns="0" tIns="0" rIns="0" bIns="0" rtlCol="0" anchor="t">
              <a:spAutoFit/>
            </a:bodyPr>
            <a:lstStyle/>
            <a:p>
              <a:pPr algn="ctr" defTabSz="609630">
                <a:lnSpc>
                  <a:spcPts val="2519"/>
                </a:lnSpc>
              </a:pPr>
              <a:r>
                <a:rPr lang="en-US" sz="1333" b="1" dirty="0">
                  <a:solidFill>
                    <a:srgbClr val="FFFFFF"/>
                  </a:solidFill>
                  <a:latin typeface="Arial" panose="020B0604020202020204"/>
                  <a:ea typeface="Roboto Bold"/>
                  <a:cs typeface="Roboto Bold"/>
                  <a:sym typeface="Roboto Bold"/>
                </a:rPr>
                <a:t>Success Stories</a:t>
              </a:r>
            </a:p>
          </p:txBody>
        </p:sp>
      </p:grpSp>
      <p:sp>
        <p:nvSpPr>
          <p:cNvPr id="2" name="TextBox 47">
            <a:extLst>
              <a:ext uri="{FF2B5EF4-FFF2-40B4-BE49-F238E27FC236}">
                <a16:creationId xmlns:a16="http://schemas.microsoft.com/office/drawing/2014/main" id="{6CF61137-1574-7D27-1A97-947FF06F41C3}"/>
              </a:ext>
            </a:extLst>
          </p:cNvPr>
          <p:cNvSpPr txBox="1"/>
          <p:nvPr/>
        </p:nvSpPr>
        <p:spPr>
          <a:xfrm>
            <a:off x="169746" y="201963"/>
            <a:ext cx="6658705" cy="677108"/>
          </a:xfrm>
          <a:prstGeom prst="rect">
            <a:avLst/>
          </a:prstGeom>
        </p:spPr>
        <p:txBody>
          <a:bodyPr wrap="square" lIns="0" tIns="0" rIns="0" bIns="0" rtlCol="0" anchor="t">
            <a:spAutoFit/>
          </a:bodyPr>
          <a:lstStyle/>
          <a:p>
            <a:pPr defTabSz="609630"/>
            <a:r>
              <a:rPr lang="en-GB" sz="2200" b="1" dirty="0">
                <a:solidFill>
                  <a:prstClr val="white"/>
                </a:solidFill>
                <a:latin typeface="Arial" panose="020B0604020202020204"/>
                <a:ea typeface="Aptos" panose="020B0004020202020204" pitchFamily="34" charset="0"/>
                <a:cs typeface="Calibri" panose="020F0502020204030204" pitchFamily="34" charset="0"/>
              </a:rPr>
              <a:t>Delivering transformation across four key areas of the NHS</a:t>
            </a:r>
            <a:endParaRPr lang="en-GB" sz="2200" b="1" dirty="0">
              <a:solidFill>
                <a:prstClr val="white"/>
              </a:solidFill>
              <a:latin typeface="Arial" panose="020B0604020202020204"/>
            </a:endParaRPr>
          </a:p>
        </p:txBody>
      </p:sp>
      <p:grpSp>
        <p:nvGrpSpPr>
          <p:cNvPr id="32" name="Group 43">
            <a:extLst>
              <a:ext uri="{FF2B5EF4-FFF2-40B4-BE49-F238E27FC236}">
                <a16:creationId xmlns:a16="http://schemas.microsoft.com/office/drawing/2014/main" id="{B01D7299-DD55-C06C-7B87-171CAE99A479}"/>
              </a:ext>
            </a:extLst>
          </p:cNvPr>
          <p:cNvGrpSpPr/>
          <p:nvPr/>
        </p:nvGrpSpPr>
        <p:grpSpPr>
          <a:xfrm>
            <a:off x="-180148" y="-48248"/>
            <a:ext cx="12528601" cy="800092"/>
            <a:chOff x="0" y="0"/>
            <a:chExt cx="14638473" cy="1398136"/>
          </a:xfrm>
        </p:grpSpPr>
        <p:sp>
          <p:nvSpPr>
            <p:cNvPr id="33" name="Freeform 44">
              <a:extLst>
                <a:ext uri="{FF2B5EF4-FFF2-40B4-BE49-F238E27FC236}">
                  <a16:creationId xmlns:a16="http://schemas.microsoft.com/office/drawing/2014/main" id="{B2FEEE71-98C2-46C7-84F7-74AA92A24CFC}"/>
                </a:ext>
              </a:extLst>
            </p:cNvPr>
            <p:cNvSpPr/>
            <p:nvPr/>
          </p:nvSpPr>
          <p:spPr>
            <a:xfrm>
              <a:off x="0" y="0"/>
              <a:ext cx="14638472" cy="1398136"/>
            </a:xfrm>
            <a:custGeom>
              <a:avLst/>
              <a:gdLst/>
              <a:ahLst/>
              <a:cxnLst/>
              <a:rect l="l" t="t" r="r" b="b"/>
              <a:pathLst>
                <a:path w="14638472" h="1398136">
                  <a:moveTo>
                    <a:pt x="0" y="0"/>
                  </a:moveTo>
                  <a:lnTo>
                    <a:pt x="14638472" y="0"/>
                  </a:lnTo>
                  <a:lnTo>
                    <a:pt x="14638472" y="1398136"/>
                  </a:lnTo>
                  <a:lnTo>
                    <a:pt x="0" y="1398136"/>
                  </a:lnTo>
                  <a:close/>
                </a:path>
              </a:pathLst>
            </a:custGeom>
            <a:solidFill>
              <a:srgbClr val="59315F"/>
            </a:solidFill>
            <a:ln cap="sq">
              <a:noFill/>
              <a:prstDash val="solid"/>
              <a:miter/>
            </a:ln>
          </p:spPr>
          <p:txBody>
            <a:bodyPr/>
            <a:lstStyle/>
            <a:p>
              <a:pPr defTabSz="609630"/>
              <a:endParaRPr lang="en-GB" sz="1200">
                <a:solidFill>
                  <a:prstClr val="black"/>
                </a:solidFill>
                <a:latin typeface="Calibri"/>
              </a:endParaRPr>
            </a:p>
          </p:txBody>
        </p:sp>
        <p:sp>
          <p:nvSpPr>
            <p:cNvPr id="34" name="TextBox 45">
              <a:extLst>
                <a:ext uri="{FF2B5EF4-FFF2-40B4-BE49-F238E27FC236}">
                  <a16:creationId xmlns:a16="http://schemas.microsoft.com/office/drawing/2014/main" id="{8D5E8788-92AF-AAE6-E4EE-BBCA10AD9230}"/>
                </a:ext>
              </a:extLst>
            </p:cNvPr>
            <p:cNvSpPr txBox="1"/>
            <p:nvPr/>
          </p:nvSpPr>
          <p:spPr>
            <a:xfrm>
              <a:off x="0" y="-19050"/>
              <a:ext cx="14638473" cy="1417186"/>
            </a:xfrm>
            <a:prstGeom prst="rect">
              <a:avLst/>
            </a:prstGeom>
          </p:spPr>
          <p:txBody>
            <a:bodyPr lIns="13741" tIns="13741" rIns="13741" bIns="13741" rtlCol="0" anchor="ctr"/>
            <a:lstStyle/>
            <a:p>
              <a:pPr algn="ctr" defTabSz="609630">
                <a:lnSpc>
                  <a:spcPts val="664"/>
                </a:lnSpc>
                <a:spcBef>
                  <a:spcPct val="0"/>
                </a:spcBef>
              </a:pPr>
              <a:endParaRPr sz="1200">
                <a:solidFill>
                  <a:prstClr val="black"/>
                </a:solidFill>
                <a:latin typeface="Calibri"/>
              </a:endParaRPr>
            </a:p>
          </p:txBody>
        </p:sp>
      </p:grpSp>
      <p:sp>
        <p:nvSpPr>
          <p:cNvPr id="35" name="TextBox 42">
            <a:extLst>
              <a:ext uri="{FF2B5EF4-FFF2-40B4-BE49-F238E27FC236}">
                <a16:creationId xmlns:a16="http://schemas.microsoft.com/office/drawing/2014/main" id="{9FA3E646-4EE4-09DA-65EA-E47F9DFED1B0}"/>
              </a:ext>
            </a:extLst>
          </p:cNvPr>
          <p:cNvSpPr txBox="1"/>
          <p:nvPr/>
        </p:nvSpPr>
        <p:spPr>
          <a:xfrm>
            <a:off x="404486" y="213783"/>
            <a:ext cx="9796322" cy="369332"/>
          </a:xfrm>
          <a:prstGeom prst="rect">
            <a:avLst/>
          </a:prstGeom>
        </p:spPr>
        <p:txBody>
          <a:bodyPr wrap="square" lIns="0" tIns="0" rIns="0" bIns="0" rtlCol="0" anchor="t">
            <a:spAutoFit/>
          </a:bodyPr>
          <a:lstStyle/>
          <a:p>
            <a:pPr defTabSz="609630"/>
            <a:r>
              <a:rPr lang="en-GB" sz="2400" b="1" dirty="0">
                <a:solidFill>
                  <a:prstClr val="white"/>
                </a:solidFill>
                <a:latin typeface="Arial" panose="020B0604020202020204"/>
                <a:ea typeface="Aptos" panose="020B0004020202020204" pitchFamily="34" charset="0"/>
                <a:cs typeface="Calibri" panose="020F0502020204030204" pitchFamily="34" charset="0"/>
              </a:rPr>
              <a:t>Delivering transformation across four key areas of the NHS</a:t>
            </a:r>
            <a:endParaRPr lang="en-GB" sz="2400" b="1" dirty="0">
              <a:solidFill>
                <a:prstClr val="white"/>
              </a:solidFill>
              <a:latin typeface="Arial" panose="020B0604020202020204"/>
            </a:endParaRPr>
          </a:p>
        </p:txBody>
      </p:sp>
      <p:grpSp>
        <p:nvGrpSpPr>
          <p:cNvPr id="36" name="Group 37">
            <a:extLst>
              <a:ext uri="{FF2B5EF4-FFF2-40B4-BE49-F238E27FC236}">
                <a16:creationId xmlns:a16="http://schemas.microsoft.com/office/drawing/2014/main" id="{3AD54CD2-2DD1-2F31-C930-FA2D7D241327}"/>
              </a:ext>
            </a:extLst>
          </p:cNvPr>
          <p:cNvGrpSpPr>
            <a:grpSpLocks noChangeAspect="1"/>
          </p:cNvGrpSpPr>
          <p:nvPr/>
        </p:nvGrpSpPr>
        <p:grpSpPr>
          <a:xfrm>
            <a:off x="11896068" y="335777"/>
            <a:ext cx="591863" cy="591863"/>
            <a:chOff x="0" y="0"/>
            <a:chExt cx="2787650" cy="2787650"/>
          </a:xfrm>
        </p:grpSpPr>
        <p:sp>
          <p:nvSpPr>
            <p:cNvPr id="37" name="Freeform 38">
              <a:extLst>
                <a:ext uri="{FF2B5EF4-FFF2-40B4-BE49-F238E27FC236}">
                  <a16:creationId xmlns:a16="http://schemas.microsoft.com/office/drawing/2014/main" id="{C51466E2-BAD0-FE62-7D89-BA53AA65B147}"/>
                </a:ext>
              </a:extLst>
            </p:cNvPr>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724878"/>
            </a:solidFill>
          </p:spPr>
          <p:txBody>
            <a:bodyPr/>
            <a:lstStyle/>
            <a:p>
              <a:endParaRPr lang="en-GB" sz="120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17955" y="1747194"/>
            <a:ext cx="11312814" cy="2057400"/>
            <a:chOff x="0" y="0"/>
            <a:chExt cx="4469260" cy="812800"/>
          </a:xfrm>
        </p:grpSpPr>
        <p:sp>
          <p:nvSpPr>
            <p:cNvPr id="6" name="Freeform 6"/>
            <p:cNvSpPr/>
            <p:nvPr/>
          </p:nvSpPr>
          <p:spPr>
            <a:xfrm>
              <a:off x="0" y="0"/>
              <a:ext cx="4469260" cy="812800"/>
            </a:xfrm>
            <a:custGeom>
              <a:avLst/>
              <a:gdLst/>
              <a:ahLst/>
              <a:cxnLst/>
              <a:rect l="l" t="t" r="r" b="b"/>
              <a:pathLst>
                <a:path w="4469260" h="812800">
                  <a:moveTo>
                    <a:pt x="10950" y="0"/>
                  </a:moveTo>
                  <a:lnTo>
                    <a:pt x="4458310" y="0"/>
                  </a:lnTo>
                  <a:cubicBezTo>
                    <a:pt x="4461214" y="0"/>
                    <a:pt x="4463999" y="1154"/>
                    <a:pt x="4466053" y="3207"/>
                  </a:cubicBezTo>
                  <a:cubicBezTo>
                    <a:pt x="4468106" y="5261"/>
                    <a:pt x="4469260" y="8046"/>
                    <a:pt x="4469260" y="10950"/>
                  </a:cubicBezTo>
                  <a:lnTo>
                    <a:pt x="4469260" y="801850"/>
                  </a:lnTo>
                  <a:cubicBezTo>
                    <a:pt x="4469260" y="807898"/>
                    <a:pt x="4464357" y="812800"/>
                    <a:pt x="4458310" y="812800"/>
                  </a:cubicBezTo>
                  <a:lnTo>
                    <a:pt x="10950" y="812800"/>
                  </a:lnTo>
                  <a:cubicBezTo>
                    <a:pt x="4902" y="812800"/>
                    <a:pt x="0" y="807898"/>
                    <a:pt x="0" y="801850"/>
                  </a:cubicBezTo>
                  <a:lnTo>
                    <a:pt x="0" y="10950"/>
                  </a:lnTo>
                  <a:cubicBezTo>
                    <a:pt x="0" y="4902"/>
                    <a:pt x="4902" y="0"/>
                    <a:pt x="10950" y="0"/>
                  </a:cubicBezTo>
                  <a:close/>
                </a:path>
              </a:pathLst>
            </a:custGeom>
            <a:solidFill>
              <a:srgbClr val="000000">
                <a:alpha val="0"/>
              </a:srgbClr>
            </a:solidFill>
            <a:ln w="38100" cap="rnd">
              <a:solidFill>
                <a:srgbClr val="59315F"/>
              </a:solidFill>
              <a:prstDash val="solid"/>
              <a:round/>
            </a:ln>
          </p:spPr>
          <p:txBody>
            <a:bodyPr/>
            <a:lstStyle/>
            <a:p>
              <a:pPr defTabSz="609630"/>
              <a:endParaRPr lang="en-GB" sz="1200">
                <a:solidFill>
                  <a:prstClr val="black"/>
                </a:solidFill>
                <a:latin typeface="Arial" panose="020B0604020202020204"/>
              </a:endParaRPr>
            </a:p>
          </p:txBody>
        </p:sp>
        <p:sp>
          <p:nvSpPr>
            <p:cNvPr id="7" name="TextBox 7"/>
            <p:cNvSpPr txBox="1"/>
            <p:nvPr/>
          </p:nvSpPr>
          <p:spPr>
            <a:xfrm>
              <a:off x="0" y="-47625"/>
              <a:ext cx="4469260" cy="860425"/>
            </a:xfrm>
            <a:prstGeom prst="rect">
              <a:avLst/>
            </a:prstGeom>
            <a:ln>
              <a:noFill/>
            </a:ln>
          </p:spPr>
          <p:txBody>
            <a:bodyPr lIns="33867" tIns="33867" rIns="33867" bIns="33867" rtlCol="0" anchor="ctr"/>
            <a:lstStyle/>
            <a:p>
              <a:pPr algn="ctr" defTabSz="609630">
                <a:lnSpc>
                  <a:spcPts val="1995"/>
                </a:lnSpc>
              </a:pPr>
              <a:endParaRPr sz="1200">
                <a:solidFill>
                  <a:prstClr val="black"/>
                </a:solidFill>
                <a:latin typeface="Arial" panose="020B0604020202020204"/>
              </a:endParaRPr>
            </a:p>
          </p:txBody>
        </p:sp>
      </p:grpSp>
      <p:sp>
        <p:nvSpPr>
          <p:cNvPr id="8" name="AutoShape 8"/>
          <p:cNvSpPr/>
          <p:nvPr/>
        </p:nvSpPr>
        <p:spPr>
          <a:xfrm>
            <a:off x="3065033" y="2301681"/>
            <a:ext cx="0" cy="948427"/>
          </a:xfrm>
          <a:prstGeom prst="line">
            <a:avLst/>
          </a:prstGeom>
          <a:ln w="9525" cap="flat">
            <a:solidFill>
              <a:srgbClr val="000000"/>
            </a:solidFill>
            <a:prstDash val="solid"/>
            <a:headEnd type="none" w="sm" len="sm"/>
            <a:tailEnd type="none" w="sm" len="sm"/>
          </a:ln>
        </p:spPr>
        <p:txBody>
          <a:bodyPr/>
          <a:lstStyle/>
          <a:p>
            <a:pPr defTabSz="609630"/>
            <a:endParaRPr lang="en-GB" sz="1200">
              <a:solidFill>
                <a:prstClr val="black"/>
              </a:solidFill>
              <a:latin typeface="Arial" panose="020B0604020202020204"/>
            </a:endParaRPr>
          </a:p>
        </p:txBody>
      </p:sp>
      <p:sp>
        <p:nvSpPr>
          <p:cNvPr id="9" name="AutoShape 9"/>
          <p:cNvSpPr/>
          <p:nvPr/>
        </p:nvSpPr>
        <p:spPr>
          <a:xfrm>
            <a:off x="6021033" y="2301681"/>
            <a:ext cx="0" cy="948427"/>
          </a:xfrm>
          <a:prstGeom prst="line">
            <a:avLst/>
          </a:prstGeom>
          <a:ln w="9525" cap="flat">
            <a:solidFill>
              <a:srgbClr val="000000"/>
            </a:solidFill>
            <a:prstDash val="solid"/>
            <a:headEnd type="none" w="sm" len="sm"/>
            <a:tailEnd type="none" w="sm" len="sm"/>
          </a:ln>
        </p:spPr>
        <p:txBody>
          <a:bodyPr/>
          <a:lstStyle/>
          <a:p>
            <a:pPr defTabSz="609630"/>
            <a:endParaRPr lang="en-GB" sz="1200">
              <a:solidFill>
                <a:prstClr val="black"/>
              </a:solidFill>
              <a:latin typeface="Arial" panose="020B0604020202020204"/>
            </a:endParaRPr>
          </a:p>
        </p:txBody>
      </p:sp>
      <p:sp>
        <p:nvSpPr>
          <p:cNvPr id="10" name="AutoShape 10"/>
          <p:cNvSpPr/>
          <p:nvPr/>
        </p:nvSpPr>
        <p:spPr>
          <a:xfrm>
            <a:off x="8972075" y="2301681"/>
            <a:ext cx="0" cy="948427"/>
          </a:xfrm>
          <a:prstGeom prst="line">
            <a:avLst/>
          </a:prstGeom>
          <a:ln w="9525" cap="flat">
            <a:solidFill>
              <a:srgbClr val="000000"/>
            </a:solidFill>
            <a:prstDash val="solid"/>
            <a:headEnd type="none" w="sm" len="sm"/>
            <a:tailEnd type="none" w="sm" len="sm"/>
          </a:ln>
        </p:spPr>
        <p:txBody>
          <a:bodyPr/>
          <a:lstStyle/>
          <a:p>
            <a:pPr defTabSz="609630"/>
            <a:endParaRPr lang="en-GB" sz="1200">
              <a:solidFill>
                <a:prstClr val="black"/>
              </a:solidFill>
              <a:latin typeface="Arial" panose="020B0604020202020204"/>
            </a:endParaRPr>
          </a:p>
        </p:txBody>
      </p:sp>
      <p:grpSp>
        <p:nvGrpSpPr>
          <p:cNvPr id="11" name="Group 11"/>
          <p:cNvGrpSpPr/>
          <p:nvPr/>
        </p:nvGrpSpPr>
        <p:grpSpPr>
          <a:xfrm>
            <a:off x="417955" y="4155486"/>
            <a:ext cx="11312814" cy="2219914"/>
            <a:chOff x="0" y="0"/>
            <a:chExt cx="4469260" cy="877003"/>
          </a:xfrm>
        </p:grpSpPr>
        <p:sp>
          <p:nvSpPr>
            <p:cNvPr id="12" name="Freeform 12"/>
            <p:cNvSpPr/>
            <p:nvPr/>
          </p:nvSpPr>
          <p:spPr>
            <a:xfrm>
              <a:off x="0" y="0"/>
              <a:ext cx="4469260" cy="877003"/>
            </a:xfrm>
            <a:custGeom>
              <a:avLst/>
              <a:gdLst/>
              <a:ahLst/>
              <a:cxnLst/>
              <a:rect l="l" t="t" r="r" b="b"/>
              <a:pathLst>
                <a:path w="4469260" h="877003">
                  <a:moveTo>
                    <a:pt x="10950" y="0"/>
                  </a:moveTo>
                  <a:lnTo>
                    <a:pt x="4458310" y="0"/>
                  </a:lnTo>
                  <a:cubicBezTo>
                    <a:pt x="4461214" y="0"/>
                    <a:pt x="4463999" y="1154"/>
                    <a:pt x="4466053" y="3207"/>
                  </a:cubicBezTo>
                  <a:cubicBezTo>
                    <a:pt x="4468106" y="5261"/>
                    <a:pt x="4469260" y="8046"/>
                    <a:pt x="4469260" y="10950"/>
                  </a:cubicBezTo>
                  <a:lnTo>
                    <a:pt x="4469260" y="866053"/>
                  </a:lnTo>
                  <a:cubicBezTo>
                    <a:pt x="4469260" y="872101"/>
                    <a:pt x="4464357" y="877003"/>
                    <a:pt x="4458310" y="877003"/>
                  </a:cubicBezTo>
                  <a:lnTo>
                    <a:pt x="10950" y="877003"/>
                  </a:lnTo>
                  <a:cubicBezTo>
                    <a:pt x="4902" y="877003"/>
                    <a:pt x="0" y="872101"/>
                    <a:pt x="0" y="866053"/>
                  </a:cubicBezTo>
                  <a:lnTo>
                    <a:pt x="0" y="10950"/>
                  </a:lnTo>
                  <a:cubicBezTo>
                    <a:pt x="0" y="4902"/>
                    <a:pt x="4902" y="0"/>
                    <a:pt x="10950" y="0"/>
                  </a:cubicBezTo>
                  <a:close/>
                </a:path>
              </a:pathLst>
            </a:custGeom>
            <a:solidFill>
              <a:srgbClr val="000000">
                <a:alpha val="0"/>
              </a:srgbClr>
            </a:solidFill>
            <a:ln w="38100" cap="rnd">
              <a:solidFill>
                <a:srgbClr val="59315F"/>
              </a:solidFill>
              <a:prstDash val="solid"/>
              <a:round/>
            </a:ln>
          </p:spPr>
          <p:txBody>
            <a:bodyPr/>
            <a:lstStyle/>
            <a:p>
              <a:pPr defTabSz="609630"/>
              <a:endParaRPr lang="en-GB" sz="1200">
                <a:solidFill>
                  <a:prstClr val="black"/>
                </a:solidFill>
                <a:latin typeface="Arial" panose="020B0604020202020204"/>
              </a:endParaRPr>
            </a:p>
          </p:txBody>
        </p:sp>
        <p:sp>
          <p:nvSpPr>
            <p:cNvPr id="13" name="TextBox 13"/>
            <p:cNvSpPr txBox="1"/>
            <p:nvPr/>
          </p:nvSpPr>
          <p:spPr>
            <a:xfrm>
              <a:off x="0" y="-47625"/>
              <a:ext cx="4469260" cy="924628"/>
            </a:xfrm>
            <a:prstGeom prst="rect">
              <a:avLst/>
            </a:prstGeom>
            <a:ln>
              <a:noFill/>
            </a:ln>
          </p:spPr>
          <p:txBody>
            <a:bodyPr lIns="33867" tIns="33867" rIns="33867" bIns="33867" rtlCol="0" anchor="ctr"/>
            <a:lstStyle/>
            <a:p>
              <a:pPr algn="ctr" defTabSz="609630">
                <a:lnSpc>
                  <a:spcPts val="1995"/>
                </a:lnSpc>
              </a:pPr>
              <a:endParaRPr sz="1200">
                <a:solidFill>
                  <a:prstClr val="black"/>
                </a:solidFill>
                <a:latin typeface="Arial" panose="020B0604020202020204"/>
              </a:endParaRPr>
            </a:p>
          </p:txBody>
        </p:sp>
      </p:grpSp>
      <p:grpSp>
        <p:nvGrpSpPr>
          <p:cNvPr id="14" name="Group 14"/>
          <p:cNvGrpSpPr/>
          <p:nvPr/>
        </p:nvGrpSpPr>
        <p:grpSpPr>
          <a:xfrm>
            <a:off x="9266012" y="4489886"/>
            <a:ext cx="2316388" cy="1717399"/>
            <a:chOff x="0" y="168344"/>
            <a:chExt cx="4632775" cy="3434797"/>
          </a:xfrm>
        </p:grpSpPr>
        <p:sp>
          <p:nvSpPr>
            <p:cNvPr id="15" name="Freeform 15"/>
            <p:cNvSpPr/>
            <p:nvPr/>
          </p:nvSpPr>
          <p:spPr>
            <a:xfrm>
              <a:off x="2086490" y="2290947"/>
              <a:ext cx="2546285" cy="1312194"/>
            </a:xfrm>
            <a:custGeom>
              <a:avLst/>
              <a:gdLst/>
              <a:ahLst/>
              <a:cxnLst/>
              <a:rect l="l" t="t" r="r" b="b"/>
              <a:pathLst>
                <a:path w="2546282" h="1312194">
                  <a:moveTo>
                    <a:pt x="0" y="0"/>
                  </a:moveTo>
                  <a:lnTo>
                    <a:pt x="2546282" y="0"/>
                  </a:lnTo>
                  <a:lnTo>
                    <a:pt x="2546282" y="1312194"/>
                  </a:lnTo>
                  <a:lnTo>
                    <a:pt x="0" y="1312194"/>
                  </a:lnTo>
                  <a:lnTo>
                    <a:pt x="0" y="0"/>
                  </a:lnTo>
                  <a:close/>
                </a:path>
              </a:pathLst>
            </a:custGeom>
            <a:blipFill>
              <a:blip r:embed="rId3"/>
              <a:stretch>
                <a:fillRect/>
              </a:stretch>
            </a:blipFill>
          </p:spPr>
          <p:txBody>
            <a:bodyPr/>
            <a:lstStyle/>
            <a:p>
              <a:pPr defTabSz="609630"/>
              <a:endParaRPr lang="en-GB" sz="1200">
                <a:solidFill>
                  <a:prstClr val="black"/>
                </a:solidFill>
                <a:latin typeface="Arial" panose="020B0604020202020204"/>
              </a:endParaRPr>
            </a:p>
          </p:txBody>
        </p:sp>
        <p:sp>
          <p:nvSpPr>
            <p:cNvPr id="16" name="TextBox 16"/>
            <p:cNvSpPr txBox="1"/>
            <p:nvPr/>
          </p:nvSpPr>
          <p:spPr>
            <a:xfrm>
              <a:off x="0" y="168344"/>
              <a:ext cx="4439291" cy="3043781"/>
            </a:xfrm>
            <a:prstGeom prst="rect">
              <a:avLst/>
            </a:prstGeom>
          </p:spPr>
          <p:txBody>
            <a:bodyPr lIns="0" tIns="0" rIns="0" bIns="0" rtlCol="0" anchor="t">
              <a:spAutoFit/>
            </a:bodyPr>
            <a:lstStyle/>
            <a:p>
              <a:pPr defTabSz="609630">
                <a:lnSpc>
                  <a:spcPts val="1493"/>
                </a:lnSpc>
              </a:pPr>
              <a:r>
                <a:rPr lang="en-US" sz="1066" dirty="0">
                  <a:solidFill>
                    <a:srgbClr val="000000"/>
                  </a:solidFill>
                  <a:latin typeface="Arial" panose="020B0604020202020204"/>
                  <a:ea typeface="Roboto"/>
                  <a:cs typeface="Roboto"/>
                  <a:sym typeface="Roboto"/>
                </a:rPr>
                <a:t>“It has helped us to manage our caseload safely and efficiently and support more patients to recover in their own home. This helps to free up beds for patients who need to receive treatment in </a:t>
              </a:r>
            </a:p>
            <a:p>
              <a:pPr defTabSz="609630">
                <a:lnSpc>
                  <a:spcPts val="1493"/>
                </a:lnSpc>
              </a:pPr>
              <a:r>
                <a:rPr lang="en-US" sz="1066" dirty="0">
                  <a:solidFill>
                    <a:srgbClr val="000000"/>
                  </a:solidFill>
                  <a:latin typeface="Arial" panose="020B0604020202020204"/>
                  <a:ea typeface="Roboto"/>
                  <a:cs typeface="Roboto"/>
                  <a:sym typeface="Roboto"/>
                </a:rPr>
                <a:t>hospital.”</a:t>
              </a:r>
            </a:p>
            <a:p>
              <a:pPr defTabSz="609630">
                <a:lnSpc>
                  <a:spcPts val="1493"/>
                </a:lnSpc>
                <a:spcBef>
                  <a:spcPct val="0"/>
                </a:spcBef>
              </a:pPr>
              <a:endParaRPr lang="en-US" sz="1066" dirty="0">
                <a:solidFill>
                  <a:srgbClr val="000000"/>
                </a:solidFill>
                <a:latin typeface="Arial" panose="020B0604020202020204"/>
                <a:ea typeface="Roboto"/>
                <a:cs typeface="Roboto"/>
                <a:sym typeface="Roboto"/>
              </a:endParaRPr>
            </a:p>
          </p:txBody>
        </p:sp>
      </p:grpSp>
      <p:grpSp>
        <p:nvGrpSpPr>
          <p:cNvPr id="17" name="Group 17"/>
          <p:cNvGrpSpPr/>
          <p:nvPr/>
        </p:nvGrpSpPr>
        <p:grpSpPr>
          <a:xfrm>
            <a:off x="545017" y="1433509"/>
            <a:ext cx="2362616" cy="483033"/>
            <a:chOff x="0" y="0"/>
            <a:chExt cx="4725232" cy="1157046"/>
          </a:xfrm>
        </p:grpSpPr>
        <p:grpSp>
          <p:nvGrpSpPr>
            <p:cNvPr id="18" name="Group 18"/>
            <p:cNvGrpSpPr/>
            <p:nvPr/>
          </p:nvGrpSpPr>
          <p:grpSpPr>
            <a:xfrm>
              <a:off x="0" y="0"/>
              <a:ext cx="4725232" cy="1157046"/>
              <a:chOff x="0" y="0"/>
              <a:chExt cx="933379" cy="228552"/>
            </a:xfrm>
          </p:grpSpPr>
          <p:sp>
            <p:nvSpPr>
              <p:cNvPr id="19" name="Freeform 19"/>
              <p:cNvSpPr/>
              <p:nvPr/>
            </p:nvSpPr>
            <p:spPr>
              <a:xfrm>
                <a:off x="0" y="0"/>
                <a:ext cx="933379" cy="228552"/>
              </a:xfrm>
              <a:custGeom>
                <a:avLst/>
                <a:gdLst/>
                <a:ahLst/>
                <a:cxnLst/>
                <a:rect l="l" t="t" r="r" b="b"/>
                <a:pathLst>
                  <a:path w="933379" h="228552">
                    <a:moveTo>
                      <a:pt x="111413" y="0"/>
                    </a:moveTo>
                    <a:lnTo>
                      <a:pt x="821966" y="0"/>
                    </a:lnTo>
                    <a:cubicBezTo>
                      <a:pt x="883498" y="0"/>
                      <a:pt x="933379" y="49881"/>
                      <a:pt x="933379" y="111413"/>
                    </a:cubicBezTo>
                    <a:lnTo>
                      <a:pt x="933379" y="117140"/>
                    </a:lnTo>
                    <a:cubicBezTo>
                      <a:pt x="933379" y="178671"/>
                      <a:pt x="883498" y="228552"/>
                      <a:pt x="821966" y="228552"/>
                    </a:cubicBezTo>
                    <a:lnTo>
                      <a:pt x="111413" y="228552"/>
                    </a:lnTo>
                    <a:cubicBezTo>
                      <a:pt x="49881" y="228552"/>
                      <a:pt x="0" y="178671"/>
                      <a:pt x="0" y="117140"/>
                    </a:cubicBezTo>
                    <a:lnTo>
                      <a:pt x="0" y="111413"/>
                    </a:lnTo>
                    <a:cubicBezTo>
                      <a:pt x="0" y="49881"/>
                      <a:pt x="49881" y="0"/>
                      <a:pt x="111413" y="0"/>
                    </a:cubicBezTo>
                    <a:close/>
                  </a:path>
                </a:pathLst>
              </a:custGeom>
              <a:solidFill>
                <a:srgbClr val="59315F"/>
              </a:solidFill>
            </p:spPr>
            <p:txBody>
              <a:bodyPr/>
              <a:lstStyle/>
              <a:p>
                <a:pPr defTabSz="609630"/>
                <a:endParaRPr lang="en-GB" sz="1333">
                  <a:solidFill>
                    <a:prstClr val="black"/>
                  </a:solidFill>
                  <a:latin typeface="Arial" panose="020B0604020202020204"/>
                </a:endParaRPr>
              </a:p>
            </p:txBody>
          </p:sp>
          <p:sp>
            <p:nvSpPr>
              <p:cNvPr id="20" name="TextBox 20"/>
              <p:cNvSpPr txBox="1"/>
              <p:nvPr/>
            </p:nvSpPr>
            <p:spPr>
              <a:xfrm>
                <a:off x="0" y="-38100"/>
                <a:ext cx="933379" cy="266652"/>
              </a:xfrm>
              <a:prstGeom prst="rect">
                <a:avLst/>
              </a:prstGeom>
            </p:spPr>
            <p:txBody>
              <a:bodyPr lIns="33867" tIns="33867" rIns="33867" bIns="33867" rtlCol="0" anchor="ctr"/>
              <a:lstStyle/>
              <a:p>
                <a:pPr algn="ctr" defTabSz="609630">
                  <a:lnSpc>
                    <a:spcPts val="1995"/>
                  </a:lnSpc>
                </a:pPr>
                <a:endParaRPr sz="1333">
                  <a:solidFill>
                    <a:prstClr val="black"/>
                  </a:solidFill>
                  <a:latin typeface="Arial" panose="020B0604020202020204"/>
                </a:endParaRPr>
              </a:p>
            </p:txBody>
          </p:sp>
        </p:grpSp>
        <p:sp>
          <p:nvSpPr>
            <p:cNvPr id="21" name="TextBox 21"/>
            <p:cNvSpPr txBox="1"/>
            <p:nvPr/>
          </p:nvSpPr>
          <p:spPr>
            <a:xfrm>
              <a:off x="886162" y="155917"/>
              <a:ext cx="2952910" cy="669201"/>
            </a:xfrm>
            <a:prstGeom prst="rect">
              <a:avLst/>
            </a:prstGeom>
          </p:spPr>
          <p:txBody>
            <a:bodyPr lIns="0" tIns="0" rIns="0" bIns="0" rtlCol="0" anchor="t">
              <a:spAutoFit/>
            </a:bodyPr>
            <a:lstStyle/>
            <a:p>
              <a:pPr algn="ctr" defTabSz="609630">
                <a:lnSpc>
                  <a:spcPts val="2519"/>
                </a:lnSpc>
              </a:pPr>
              <a:r>
                <a:rPr lang="en-US" sz="1333" b="1" dirty="0">
                  <a:solidFill>
                    <a:srgbClr val="FFFFFF"/>
                  </a:solidFill>
                  <a:latin typeface="Arial" panose="020B0604020202020204"/>
                  <a:ea typeface="Roboto Bold"/>
                  <a:cs typeface="Roboto Bold"/>
                  <a:sym typeface="Roboto Bold"/>
                </a:rPr>
                <a:t>The Challenge</a:t>
              </a:r>
            </a:p>
          </p:txBody>
        </p:sp>
      </p:grpSp>
      <p:sp>
        <p:nvSpPr>
          <p:cNvPr id="37" name="AutoShape 37"/>
          <p:cNvSpPr/>
          <p:nvPr/>
        </p:nvSpPr>
        <p:spPr>
          <a:xfrm>
            <a:off x="3067513" y="4791229"/>
            <a:ext cx="0" cy="948427"/>
          </a:xfrm>
          <a:prstGeom prst="line">
            <a:avLst/>
          </a:prstGeom>
          <a:ln w="9525" cap="flat">
            <a:solidFill>
              <a:srgbClr val="000000"/>
            </a:solidFill>
            <a:prstDash val="solid"/>
            <a:headEnd type="none" w="sm" len="sm"/>
            <a:tailEnd type="none" w="sm" len="sm"/>
          </a:ln>
        </p:spPr>
        <p:txBody>
          <a:bodyPr/>
          <a:lstStyle/>
          <a:p>
            <a:pPr defTabSz="609630"/>
            <a:endParaRPr lang="en-GB" sz="1200">
              <a:solidFill>
                <a:prstClr val="black"/>
              </a:solidFill>
              <a:latin typeface="Arial" panose="020B0604020202020204"/>
            </a:endParaRPr>
          </a:p>
        </p:txBody>
      </p:sp>
      <p:sp>
        <p:nvSpPr>
          <p:cNvPr id="38" name="AutoShape 38"/>
          <p:cNvSpPr/>
          <p:nvPr/>
        </p:nvSpPr>
        <p:spPr>
          <a:xfrm>
            <a:off x="6023513" y="4791229"/>
            <a:ext cx="0" cy="948427"/>
          </a:xfrm>
          <a:prstGeom prst="line">
            <a:avLst/>
          </a:prstGeom>
          <a:ln w="9525" cap="flat">
            <a:solidFill>
              <a:srgbClr val="000000"/>
            </a:solidFill>
            <a:prstDash val="solid"/>
            <a:headEnd type="none" w="sm" len="sm"/>
            <a:tailEnd type="none" w="sm" len="sm"/>
          </a:ln>
        </p:spPr>
        <p:txBody>
          <a:bodyPr/>
          <a:lstStyle/>
          <a:p>
            <a:pPr defTabSz="609630"/>
            <a:endParaRPr lang="en-GB" sz="1200">
              <a:solidFill>
                <a:prstClr val="black"/>
              </a:solidFill>
              <a:latin typeface="Arial" panose="020B0604020202020204"/>
            </a:endParaRPr>
          </a:p>
        </p:txBody>
      </p:sp>
      <p:sp>
        <p:nvSpPr>
          <p:cNvPr id="39" name="AutoShape 39"/>
          <p:cNvSpPr/>
          <p:nvPr/>
        </p:nvSpPr>
        <p:spPr>
          <a:xfrm>
            <a:off x="8974554" y="4791229"/>
            <a:ext cx="0" cy="948427"/>
          </a:xfrm>
          <a:prstGeom prst="line">
            <a:avLst/>
          </a:prstGeom>
          <a:ln w="9525" cap="flat">
            <a:solidFill>
              <a:srgbClr val="000000"/>
            </a:solidFill>
            <a:prstDash val="solid"/>
            <a:headEnd type="none" w="sm" len="sm"/>
            <a:tailEnd type="none" w="sm" len="sm"/>
          </a:ln>
        </p:spPr>
        <p:txBody>
          <a:bodyPr/>
          <a:lstStyle/>
          <a:p>
            <a:pPr defTabSz="609630"/>
            <a:endParaRPr lang="en-GB" sz="1200">
              <a:solidFill>
                <a:prstClr val="black"/>
              </a:solidFill>
              <a:latin typeface="Arial" panose="020B0604020202020204"/>
            </a:endParaRPr>
          </a:p>
        </p:txBody>
      </p:sp>
      <p:grpSp>
        <p:nvGrpSpPr>
          <p:cNvPr id="40" name="Group 40"/>
          <p:cNvGrpSpPr/>
          <p:nvPr/>
        </p:nvGrpSpPr>
        <p:grpSpPr>
          <a:xfrm>
            <a:off x="9285909" y="2086348"/>
            <a:ext cx="2250097" cy="1556713"/>
            <a:chOff x="6672" y="98314"/>
            <a:chExt cx="4500196" cy="3113424"/>
          </a:xfrm>
        </p:grpSpPr>
        <p:sp>
          <p:nvSpPr>
            <p:cNvPr id="41" name="Freeform 41"/>
            <p:cNvSpPr/>
            <p:nvPr/>
          </p:nvSpPr>
          <p:spPr>
            <a:xfrm>
              <a:off x="3419912" y="2425833"/>
              <a:ext cx="1086956" cy="785905"/>
            </a:xfrm>
            <a:custGeom>
              <a:avLst/>
              <a:gdLst/>
              <a:ahLst/>
              <a:cxnLst/>
              <a:rect l="l" t="t" r="r" b="b"/>
              <a:pathLst>
                <a:path w="1286822" h="944755">
                  <a:moveTo>
                    <a:pt x="0" y="0"/>
                  </a:moveTo>
                  <a:lnTo>
                    <a:pt x="1286822" y="0"/>
                  </a:lnTo>
                  <a:lnTo>
                    <a:pt x="1286822" y="944755"/>
                  </a:lnTo>
                  <a:lnTo>
                    <a:pt x="0" y="944755"/>
                  </a:lnTo>
                  <a:lnTo>
                    <a:pt x="0" y="0"/>
                  </a:lnTo>
                  <a:close/>
                </a:path>
              </a:pathLst>
            </a:custGeom>
            <a:blipFill>
              <a:blip r:embed="rId4"/>
              <a:stretch>
                <a:fillRect/>
              </a:stretch>
            </a:blipFill>
          </p:spPr>
          <p:txBody>
            <a:bodyPr/>
            <a:lstStyle/>
            <a:p>
              <a:pPr defTabSz="609630"/>
              <a:endParaRPr lang="en-GB" sz="1200">
                <a:solidFill>
                  <a:prstClr val="black"/>
                </a:solidFill>
                <a:latin typeface="Arial" panose="020B0604020202020204"/>
              </a:endParaRPr>
            </a:p>
          </p:txBody>
        </p:sp>
        <p:sp>
          <p:nvSpPr>
            <p:cNvPr id="42" name="TextBox 42"/>
            <p:cNvSpPr txBox="1"/>
            <p:nvPr/>
          </p:nvSpPr>
          <p:spPr>
            <a:xfrm>
              <a:off x="6672" y="98314"/>
              <a:ext cx="4370316" cy="2659060"/>
            </a:xfrm>
            <a:prstGeom prst="rect">
              <a:avLst/>
            </a:prstGeom>
          </p:spPr>
          <p:txBody>
            <a:bodyPr lIns="0" tIns="0" rIns="0" bIns="0" rtlCol="0" anchor="t">
              <a:spAutoFit/>
            </a:bodyPr>
            <a:lstStyle/>
            <a:p>
              <a:pPr defTabSz="609630">
                <a:lnSpc>
                  <a:spcPts val="1493"/>
                </a:lnSpc>
              </a:pPr>
              <a:r>
                <a:rPr lang="en-US" sz="1066" dirty="0">
                  <a:solidFill>
                    <a:srgbClr val="000000"/>
                  </a:solidFill>
                  <a:latin typeface="Arial" panose="020B0604020202020204"/>
                  <a:ea typeface="Roboto"/>
                  <a:cs typeface="Roboto"/>
                  <a:sym typeface="Roboto"/>
                </a:rPr>
                <a:t>“I’ve found it to be a great experience working with Liaison Care, who clinically reviewed our backlog of CHC cases. I have found them to be knowledgeable, </a:t>
              </a:r>
            </a:p>
            <a:p>
              <a:pPr defTabSz="609630">
                <a:lnSpc>
                  <a:spcPts val="1493"/>
                </a:lnSpc>
              </a:pPr>
              <a:r>
                <a:rPr lang="en-US" sz="1066" dirty="0">
                  <a:solidFill>
                    <a:srgbClr val="000000"/>
                  </a:solidFill>
                  <a:latin typeface="Arial" panose="020B0604020202020204"/>
                  <a:ea typeface="Roboto"/>
                  <a:cs typeface="Roboto"/>
                  <a:sym typeface="Roboto"/>
                </a:rPr>
                <a:t>responsive and </a:t>
              </a:r>
            </a:p>
            <a:p>
              <a:pPr defTabSz="609630">
                <a:lnSpc>
                  <a:spcPts val="1493"/>
                </a:lnSpc>
                <a:spcBef>
                  <a:spcPct val="0"/>
                </a:spcBef>
              </a:pPr>
              <a:r>
                <a:rPr lang="en-US" sz="1066" dirty="0">
                  <a:solidFill>
                    <a:srgbClr val="000000"/>
                  </a:solidFill>
                  <a:latin typeface="Arial" panose="020B0604020202020204"/>
                  <a:ea typeface="Roboto"/>
                  <a:cs typeface="Roboto"/>
                  <a:sym typeface="Roboto"/>
                </a:rPr>
                <a:t>capable.”</a:t>
              </a:r>
            </a:p>
          </p:txBody>
        </p:sp>
      </p:grpSp>
      <p:grpSp>
        <p:nvGrpSpPr>
          <p:cNvPr id="43" name="Group 43"/>
          <p:cNvGrpSpPr/>
          <p:nvPr/>
        </p:nvGrpSpPr>
        <p:grpSpPr>
          <a:xfrm>
            <a:off x="3566956" y="4776514"/>
            <a:ext cx="2140109" cy="1206848"/>
            <a:chOff x="147577" y="119941"/>
            <a:chExt cx="4280217" cy="2413695"/>
          </a:xfrm>
        </p:grpSpPr>
        <p:sp>
          <p:nvSpPr>
            <p:cNvPr id="44" name="Freeform 44"/>
            <p:cNvSpPr/>
            <p:nvPr/>
          </p:nvSpPr>
          <p:spPr>
            <a:xfrm>
              <a:off x="1548672" y="119941"/>
              <a:ext cx="1478029" cy="1313595"/>
            </a:xfrm>
            <a:custGeom>
              <a:avLst/>
              <a:gdLst/>
              <a:ahLst/>
              <a:cxnLst/>
              <a:rect l="l" t="t" r="r" b="b"/>
              <a:pathLst>
                <a:path w="1682655" h="1682655">
                  <a:moveTo>
                    <a:pt x="0" y="0"/>
                  </a:moveTo>
                  <a:lnTo>
                    <a:pt x="1682656" y="0"/>
                  </a:lnTo>
                  <a:lnTo>
                    <a:pt x="1682656" y="1682655"/>
                  </a:lnTo>
                  <a:lnTo>
                    <a:pt x="0" y="1682655"/>
                  </a:lnTo>
                  <a:lnTo>
                    <a:pt x="0" y="0"/>
                  </a:lnTo>
                  <a:close/>
                </a:path>
              </a:pathLst>
            </a:custGeom>
            <a:blipFill>
              <a:blip r:embed="rId5"/>
              <a:stretch>
                <a:fillRect/>
              </a:stretch>
            </a:blipFill>
          </p:spPr>
          <p:txBody>
            <a:bodyPr/>
            <a:lstStyle/>
            <a:p>
              <a:pPr defTabSz="609630"/>
              <a:endParaRPr lang="en-GB" sz="1200">
                <a:solidFill>
                  <a:prstClr val="black"/>
                </a:solidFill>
                <a:latin typeface="Arial" panose="020B0604020202020204"/>
              </a:endParaRPr>
            </a:p>
          </p:txBody>
        </p:sp>
        <p:sp>
          <p:nvSpPr>
            <p:cNvPr id="45" name="TextBox 45"/>
            <p:cNvSpPr txBox="1"/>
            <p:nvPr/>
          </p:nvSpPr>
          <p:spPr>
            <a:xfrm>
              <a:off x="147577" y="1798178"/>
              <a:ext cx="4280217" cy="735458"/>
            </a:xfrm>
            <a:prstGeom prst="rect">
              <a:avLst/>
            </a:prstGeom>
          </p:spPr>
          <p:txBody>
            <a:bodyPr lIns="0" tIns="0" rIns="0" bIns="0" rtlCol="0" anchor="t">
              <a:spAutoFit/>
            </a:bodyPr>
            <a:lstStyle/>
            <a:p>
              <a:pPr algn="ctr" defTabSz="609630">
                <a:lnSpc>
                  <a:spcPts val="1493"/>
                </a:lnSpc>
                <a:spcBef>
                  <a:spcPct val="0"/>
                </a:spcBef>
              </a:pPr>
              <a:r>
                <a:rPr lang="en-US" sz="1066" b="1" dirty="0">
                  <a:solidFill>
                    <a:srgbClr val="000000"/>
                  </a:solidFill>
                  <a:latin typeface="Arial" panose="020B0604020202020204"/>
                  <a:ea typeface="Roboto"/>
                  <a:cs typeface="Roboto"/>
                  <a:sym typeface="Roboto"/>
                </a:rPr>
                <a:t>Clinical Transformation Approach</a:t>
              </a:r>
            </a:p>
          </p:txBody>
        </p:sp>
      </p:grpSp>
      <p:sp>
        <p:nvSpPr>
          <p:cNvPr id="46" name="TextBox 46"/>
          <p:cNvSpPr txBox="1"/>
          <p:nvPr/>
        </p:nvSpPr>
        <p:spPr>
          <a:xfrm>
            <a:off x="6190353" y="4602715"/>
            <a:ext cx="2665711" cy="1329531"/>
          </a:xfrm>
          <a:prstGeom prst="rect">
            <a:avLst/>
          </a:prstGeom>
        </p:spPr>
        <p:txBody>
          <a:bodyPr wrap="square" lIns="0" tIns="0" rIns="0" bIns="0" rtlCol="0" anchor="t">
            <a:spAutoFit/>
          </a:bodyPr>
          <a:lstStyle/>
          <a:p>
            <a:pPr marL="230304" lvl="1" indent="-115152" defTabSz="609630">
              <a:lnSpc>
                <a:spcPts val="1493"/>
              </a:lnSpc>
              <a:buFont typeface="Arial"/>
              <a:buChar char="•"/>
            </a:pPr>
            <a:r>
              <a:rPr lang="en-US" sz="1066" dirty="0">
                <a:solidFill>
                  <a:srgbClr val="000000"/>
                </a:solidFill>
                <a:latin typeface="Arial" panose="020B0604020202020204"/>
                <a:ea typeface="Roboto"/>
                <a:cs typeface="Roboto"/>
                <a:sym typeface="Roboto"/>
              </a:rPr>
              <a:t>Discharging patients </a:t>
            </a:r>
            <a:r>
              <a:rPr lang="en-US" sz="1066" b="1" dirty="0">
                <a:solidFill>
                  <a:srgbClr val="000000"/>
                </a:solidFill>
                <a:latin typeface="Arial" panose="020B0604020202020204"/>
                <a:ea typeface="Roboto"/>
                <a:cs typeface="Roboto"/>
                <a:sym typeface="Roboto"/>
              </a:rPr>
              <a:t>5</a:t>
            </a:r>
            <a:r>
              <a:rPr lang="en-US" sz="1066" dirty="0">
                <a:solidFill>
                  <a:srgbClr val="000000"/>
                </a:solidFill>
                <a:latin typeface="Arial" panose="020B0604020202020204"/>
                <a:ea typeface="Roboto"/>
                <a:cs typeface="Roboto"/>
                <a:sym typeface="Roboto"/>
              </a:rPr>
              <a:t> days sooner with over </a:t>
            </a:r>
            <a:r>
              <a:rPr lang="en-US" sz="1066" b="1" dirty="0">
                <a:solidFill>
                  <a:srgbClr val="000000"/>
                </a:solidFill>
                <a:latin typeface="Arial" panose="020B0604020202020204"/>
                <a:ea typeface="Roboto"/>
                <a:cs typeface="Roboto"/>
                <a:sym typeface="Roboto"/>
              </a:rPr>
              <a:t>£5m </a:t>
            </a:r>
            <a:r>
              <a:rPr lang="en-US" sz="1066" dirty="0">
                <a:solidFill>
                  <a:srgbClr val="000000"/>
                </a:solidFill>
                <a:latin typeface="Arial" panose="020B0604020202020204"/>
                <a:ea typeface="Roboto"/>
                <a:cs typeface="Roboto"/>
                <a:sym typeface="Roboto"/>
              </a:rPr>
              <a:t>costs saved</a:t>
            </a:r>
          </a:p>
          <a:p>
            <a:pPr marL="230304" lvl="1" indent="-115152" defTabSz="609630">
              <a:lnSpc>
                <a:spcPts val="1493"/>
              </a:lnSpc>
              <a:buFont typeface="Arial"/>
              <a:buChar char="•"/>
            </a:pPr>
            <a:r>
              <a:rPr lang="en-US" sz="1066" b="1" dirty="0">
                <a:solidFill>
                  <a:srgbClr val="000000"/>
                </a:solidFill>
                <a:latin typeface="Arial" panose="020B0604020202020204"/>
                <a:ea typeface="Roboto"/>
                <a:cs typeface="Roboto"/>
                <a:sym typeface="Roboto"/>
              </a:rPr>
              <a:t>43% </a:t>
            </a:r>
            <a:r>
              <a:rPr lang="en-US" sz="1066" dirty="0">
                <a:solidFill>
                  <a:srgbClr val="000000"/>
                </a:solidFill>
                <a:latin typeface="Arial" panose="020B0604020202020204"/>
                <a:ea typeface="Roboto"/>
                <a:cs typeface="Roboto"/>
                <a:sym typeface="Roboto"/>
              </a:rPr>
              <a:t>capacity increase</a:t>
            </a:r>
          </a:p>
          <a:p>
            <a:pPr marL="230304" lvl="1" indent="-115152" defTabSz="609630">
              <a:lnSpc>
                <a:spcPts val="1493"/>
              </a:lnSpc>
              <a:buFont typeface="Arial"/>
              <a:buChar char="•"/>
            </a:pPr>
            <a:r>
              <a:rPr lang="en-US" sz="1066" dirty="0">
                <a:solidFill>
                  <a:srgbClr val="000000"/>
                </a:solidFill>
                <a:latin typeface="Arial" panose="020B0604020202020204"/>
                <a:ea typeface="Roboto"/>
                <a:cs typeface="Roboto"/>
                <a:sym typeface="Roboto"/>
              </a:rPr>
              <a:t>Saves </a:t>
            </a:r>
            <a:r>
              <a:rPr lang="en-US" sz="1066" b="1" dirty="0">
                <a:solidFill>
                  <a:srgbClr val="000000"/>
                </a:solidFill>
                <a:latin typeface="Arial" panose="020B0604020202020204"/>
                <a:ea typeface="Roboto"/>
                <a:cs typeface="Roboto"/>
                <a:sym typeface="Roboto"/>
              </a:rPr>
              <a:t>20,000</a:t>
            </a:r>
            <a:r>
              <a:rPr lang="en-US" sz="1066" dirty="0">
                <a:solidFill>
                  <a:srgbClr val="000000"/>
                </a:solidFill>
                <a:latin typeface="Arial" panose="020B0604020202020204"/>
                <a:ea typeface="Roboto"/>
                <a:cs typeface="Roboto"/>
                <a:sym typeface="Roboto"/>
              </a:rPr>
              <a:t> </a:t>
            </a:r>
            <a:r>
              <a:rPr lang="en-US" sz="1066" b="1" dirty="0">
                <a:solidFill>
                  <a:srgbClr val="000000"/>
                </a:solidFill>
                <a:latin typeface="Arial" panose="020B0604020202020204"/>
                <a:ea typeface="Roboto"/>
                <a:cs typeface="Roboto"/>
                <a:sym typeface="Roboto"/>
              </a:rPr>
              <a:t>bed days </a:t>
            </a:r>
            <a:r>
              <a:rPr lang="en-US" sz="1066" dirty="0">
                <a:solidFill>
                  <a:srgbClr val="000000"/>
                </a:solidFill>
                <a:latin typeface="Arial" panose="020B0604020202020204"/>
                <a:ea typeface="Roboto"/>
                <a:cs typeface="Roboto"/>
                <a:sym typeface="Roboto"/>
              </a:rPr>
              <a:t>in a year</a:t>
            </a:r>
          </a:p>
          <a:p>
            <a:pPr marL="230304" lvl="1" indent="-115152" defTabSz="609630">
              <a:lnSpc>
                <a:spcPts val="1493"/>
              </a:lnSpc>
              <a:buFont typeface="Arial"/>
              <a:buChar char="•"/>
            </a:pPr>
            <a:r>
              <a:rPr lang="en-US" sz="1066" b="1" dirty="0">
                <a:solidFill>
                  <a:srgbClr val="000000"/>
                </a:solidFill>
                <a:latin typeface="Arial" panose="020B0604020202020204"/>
                <a:ea typeface="Roboto"/>
                <a:cs typeface="Roboto"/>
                <a:sym typeface="Roboto"/>
              </a:rPr>
              <a:t>100 patients </a:t>
            </a:r>
            <a:r>
              <a:rPr lang="en-US" sz="1066" dirty="0">
                <a:solidFill>
                  <a:srgbClr val="000000"/>
                </a:solidFill>
                <a:latin typeface="Arial" panose="020B0604020202020204"/>
                <a:ea typeface="Roboto"/>
                <a:cs typeface="Roboto"/>
                <a:sym typeface="Roboto"/>
              </a:rPr>
              <a:t>at any one time in hospital at home</a:t>
            </a:r>
          </a:p>
          <a:p>
            <a:pPr marL="230304" lvl="1" indent="-115152" defTabSz="609630">
              <a:lnSpc>
                <a:spcPts val="1493"/>
              </a:lnSpc>
              <a:buFont typeface="Arial"/>
              <a:buChar char="•"/>
            </a:pPr>
            <a:r>
              <a:rPr lang="en-US" sz="1066" dirty="0">
                <a:solidFill>
                  <a:srgbClr val="000000"/>
                </a:solidFill>
                <a:latin typeface="Arial" panose="020B0604020202020204"/>
                <a:ea typeface="Roboto"/>
                <a:cs typeface="Roboto"/>
                <a:sym typeface="Roboto"/>
              </a:rPr>
              <a:t>Own bed is best bed</a:t>
            </a:r>
          </a:p>
        </p:txBody>
      </p:sp>
      <p:grpSp>
        <p:nvGrpSpPr>
          <p:cNvPr id="47" name="Group 47"/>
          <p:cNvGrpSpPr/>
          <p:nvPr/>
        </p:nvGrpSpPr>
        <p:grpSpPr>
          <a:xfrm>
            <a:off x="3906314" y="2205167"/>
            <a:ext cx="1313815" cy="1220628"/>
            <a:chOff x="0" y="152928"/>
            <a:chExt cx="2627630" cy="2441257"/>
          </a:xfrm>
        </p:grpSpPr>
        <p:sp>
          <p:nvSpPr>
            <p:cNvPr id="48" name="Freeform 48"/>
            <p:cNvSpPr/>
            <p:nvPr/>
          </p:nvSpPr>
          <p:spPr>
            <a:xfrm>
              <a:off x="643337" y="152928"/>
              <a:ext cx="1460426" cy="1294041"/>
            </a:xfrm>
            <a:custGeom>
              <a:avLst/>
              <a:gdLst/>
              <a:ahLst/>
              <a:cxnLst/>
              <a:rect l="l" t="t" r="r" b="b"/>
              <a:pathLst>
                <a:path w="1665052" h="1665052">
                  <a:moveTo>
                    <a:pt x="0" y="0"/>
                  </a:moveTo>
                  <a:lnTo>
                    <a:pt x="1665052" y="0"/>
                  </a:lnTo>
                  <a:lnTo>
                    <a:pt x="1665052" y="1665052"/>
                  </a:lnTo>
                  <a:lnTo>
                    <a:pt x="0" y="1665052"/>
                  </a:lnTo>
                  <a:lnTo>
                    <a:pt x="0" y="0"/>
                  </a:lnTo>
                  <a:close/>
                </a:path>
              </a:pathLst>
            </a:custGeom>
            <a:blipFill>
              <a:blip r:embed="rId6"/>
              <a:stretch>
                <a:fillRect/>
              </a:stretch>
            </a:blipFill>
          </p:spPr>
          <p:txBody>
            <a:bodyPr/>
            <a:lstStyle/>
            <a:p>
              <a:pPr defTabSz="609630"/>
              <a:endParaRPr lang="en-GB" sz="1200">
                <a:solidFill>
                  <a:prstClr val="black"/>
                </a:solidFill>
                <a:latin typeface="Arial" panose="020B0604020202020204"/>
              </a:endParaRPr>
            </a:p>
          </p:txBody>
        </p:sp>
        <p:sp>
          <p:nvSpPr>
            <p:cNvPr id="49" name="TextBox 49"/>
            <p:cNvSpPr txBox="1"/>
            <p:nvPr/>
          </p:nvSpPr>
          <p:spPr>
            <a:xfrm>
              <a:off x="0" y="1858727"/>
              <a:ext cx="2627630" cy="735458"/>
            </a:xfrm>
            <a:prstGeom prst="rect">
              <a:avLst/>
            </a:prstGeom>
          </p:spPr>
          <p:txBody>
            <a:bodyPr lIns="0" tIns="0" rIns="0" bIns="0" rtlCol="0" anchor="t">
              <a:spAutoFit/>
            </a:bodyPr>
            <a:lstStyle/>
            <a:p>
              <a:pPr algn="ctr" defTabSz="609630">
                <a:lnSpc>
                  <a:spcPts val="1493"/>
                </a:lnSpc>
                <a:spcBef>
                  <a:spcPct val="0"/>
                </a:spcBef>
              </a:pPr>
              <a:r>
                <a:rPr lang="en-US" sz="1066" b="1" dirty="0">
                  <a:solidFill>
                    <a:srgbClr val="000000"/>
                  </a:solidFill>
                  <a:latin typeface="Arial" panose="020B0604020202020204"/>
                  <a:ea typeface="Roboto"/>
                  <a:cs typeface="Roboto"/>
                  <a:sym typeface="Roboto"/>
                </a:rPr>
                <a:t>CHC </a:t>
              </a:r>
              <a:r>
                <a:rPr lang="en-US" sz="1066" b="1" dirty="0" err="1">
                  <a:solidFill>
                    <a:srgbClr val="000000"/>
                  </a:solidFill>
                  <a:latin typeface="Arial" panose="020B0604020202020204"/>
                  <a:ea typeface="Roboto"/>
                  <a:cs typeface="Roboto"/>
                  <a:sym typeface="Roboto"/>
                </a:rPr>
                <a:t>Optimisation</a:t>
              </a:r>
              <a:r>
                <a:rPr lang="en-US" sz="1066" b="1" dirty="0">
                  <a:solidFill>
                    <a:srgbClr val="000000"/>
                  </a:solidFill>
                  <a:latin typeface="Arial" panose="020B0604020202020204"/>
                  <a:ea typeface="Roboto"/>
                  <a:cs typeface="Roboto"/>
                  <a:sym typeface="Roboto"/>
                </a:rPr>
                <a:t> Solutions </a:t>
              </a:r>
            </a:p>
          </p:txBody>
        </p:sp>
      </p:grpSp>
      <p:sp>
        <p:nvSpPr>
          <p:cNvPr id="50" name="TextBox 50"/>
          <p:cNvSpPr txBox="1"/>
          <p:nvPr/>
        </p:nvSpPr>
        <p:spPr>
          <a:xfrm>
            <a:off x="608745" y="2481466"/>
            <a:ext cx="2202289" cy="560090"/>
          </a:xfrm>
          <a:prstGeom prst="rect">
            <a:avLst/>
          </a:prstGeom>
        </p:spPr>
        <p:txBody>
          <a:bodyPr lIns="0" tIns="0" rIns="0" bIns="0" rtlCol="0" anchor="t">
            <a:spAutoFit/>
          </a:bodyPr>
          <a:lstStyle/>
          <a:p>
            <a:pPr marL="230304" lvl="1" indent="-115152" defTabSz="609630">
              <a:lnSpc>
                <a:spcPts val="1493"/>
              </a:lnSpc>
              <a:buFont typeface="Arial"/>
              <a:buChar char="•"/>
            </a:pPr>
            <a:r>
              <a:rPr lang="en-US" sz="1100" dirty="0">
                <a:solidFill>
                  <a:srgbClr val="000000"/>
                </a:solidFill>
                <a:latin typeface="Arial" panose="020B0604020202020204"/>
                <a:ea typeface="Roboto"/>
                <a:cs typeface="Roboto"/>
                <a:sym typeface="Roboto"/>
              </a:rPr>
              <a:t>Need for high quality services </a:t>
            </a:r>
            <a:r>
              <a:rPr lang="en-US" sz="1100" dirty="0" err="1">
                <a:solidFill>
                  <a:srgbClr val="000000"/>
                </a:solidFill>
                <a:latin typeface="Arial" panose="020B0604020202020204"/>
                <a:ea typeface="Roboto"/>
                <a:cs typeface="Roboto"/>
                <a:sym typeface="Roboto"/>
              </a:rPr>
              <a:t>focussed</a:t>
            </a:r>
            <a:r>
              <a:rPr lang="en-US" sz="1100" dirty="0">
                <a:solidFill>
                  <a:srgbClr val="000000"/>
                </a:solidFill>
                <a:latin typeface="Arial" panose="020B0604020202020204"/>
                <a:ea typeface="Roboto"/>
                <a:cs typeface="Roboto"/>
                <a:sym typeface="Roboto"/>
              </a:rPr>
              <a:t> on delivering the right package of </a:t>
            </a:r>
            <a:r>
              <a:rPr lang="en-US" sz="1100" dirty="0" err="1">
                <a:solidFill>
                  <a:srgbClr val="000000"/>
                </a:solidFill>
                <a:latin typeface="Arial" panose="020B0604020202020204"/>
                <a:ea typeface="Roboto"/>
                <a:cs typeface="Roboto"/>
                <a:sym typeface="Roboto"/>
              </a:rPr>
              <a:t>individualised</a:t>
            </a:r>
            <a:r>
              <a:rPr lang="en-US" sz="1100" dirty="0">
                <a:solidFill>
                  <a:srgbClr val="000000"/>
                </a:solidFill>
                <a:latin typeface="Arial" panose="020B0604020202020204"/>
                <a:ea typeface="Roboto"/>
                <a:cs typeface="Roboto"/>
                <a:sym typeface="Roboto"/>
              </a:rPr>
              <a:t> care</a:t>
            </a:r>
          </a:p>
        </p:txBody>
      </p:sp>
      <p:sp>
        <p:nvSpPr>
          <p:cNvPr id="51" name="TextBox 51"/>
          <p:cNvSpPr txBox="1"/>
          <p:nvPr/>
        </p:nvSpPr>
        <p:spPr>
          <a:xfrm>
            <a:off x="6190354" y="2113166"/>
            <a:ext cx="2525684" cy="1329531"/>
          </a:xfrm>
          <a:prstGeom prst="rect">
            <a:avLst/>
          </a:prstGeom>
        </p:spPr>
        <p:txBody>
          <a:bodyPr wrap="square" lIns="0" tIns="0" rIns="0" bIns="0" rtlCol="0" anchor="t">
            <a:spAutoFit/>
          </a:bodyPr>
          <a:lstStyle/>
          <a:p>
            <a:pPr marL="230304" lvl="1" indent="-115152" defTabSz="609630">
              <a:lnSpc>
                <a:spcPts val="1493"/>
              </a:lnSpc>
              <a:buFont typeface="Arial"/>
              <a:buChar char="•"/>
            </a:pPr>
            <a:r>
              <a:rPr lang="en-US" sz="1066" dirty="0">
                <a:solidFill>
                  <a:srgbClr val="000000"/>
                </a:solidFill>
                <a:latin typeface="Arial" panose="020B0604020202020204"/>
                <a:ea typeface="Roboto"/>
                <a:cs typeface="Roboto"/>
                <a:sym typeface="Roboto"/>
              </a:rPr>
              <a:t>Average efficiencies of </a:t>
            </a:r>
            <a:r>
              <a:rPr lang="en-US" sz="1066" b="1" dirty="0">
                <a:solidFill>
                  <a:srgbClr val="000000"/>
                </a:solidFill>
                <a:latin typeface="Arial" panose="020B0604020202020204"/>
                <a:ea typeface="Roboto"/>
                <a:cs typeface="Roboto"/>
                <a:sym typeface="Roboto"/>
              </a:rPr>
              <a:t>15 - 30% </a:t>
            </a:r>
            <a:r>
              <a:rPr lang="en-US" sz="1066" dirty="0">
                <a:solidFill>
                  <a:srgbClr val="000000"/>
                </a:solidFill>
                <a:latin typeface="Arial" panose="020B0604020202020204"/>
                <a:ea typeface="Roboto"/>
                <a:cs typeface="Roboto"/>
                <a:sym typeface="Roboto"/>
              </a:rPr>
              <a:t>per case load</a:t>
            </a:r>
          </a:p>
          <a:p>
            <a:pPr marL="230304" lvl="1" indent="-115152" defTabSz="609630">
              <a:lnSpc>
                <a:spcPts val="1493"/>
              </a:lnSpc>
              <a:buFont typeface="Arial"/>
              <a:buChar char="•"/>
            </a:pPr>
            <a:r>
              <a:rPr lang="en-US" sz="1066" dirty="0">
                <a:solidFill>
                  <a:srgbClr val="000000"/>
                </a:solidFill>
                <a:latin typeface="Arial" panose="020B0604020202020204"/>
                <a:ea typeface="Roboto"/>
                <a:cs typeface="Roboto"/>
                <a:sym typeface="Roboto"/>
              </a:rPr>
              <a:t>Care packages rightsized through clinical-led reviews - </a:t>
            </a:r>
            <a:r>
              <a:rPr lang="en-US" sz="1066" b="1" dirty="0">
                <a:solidFill>
                  <a:srgbClr val="000000"/>
                </a:solidFill>
                <a:latin typeface="Arial" panose="020B0604020202020204"/>
                <a:ea typeface="Roboto"/>
                <a:cs typeface="Roboto"/>
                <a:sym typeface="Roboto"/>
              </a:rPr>
              <a:t>4,800</a:t>
            </a:r>
            <a:r>
              <a:rPr lang="en-US" sz="1066" dirty="0">
                <a:solidFill>
                  <a:srgbClr val="000000"/>
                </a:solidFill>
                <a:latin typeface="Arial" panose="020B0604020202020204"/>
                <a:ea typeface="Roboto"/>
                <a:cs typeface="Roboto"/>
                <a:sym typeface="Roboto"/>
              </a:rPr>
              <a:t> case reviews to date, with </a:t>
            </a:r>
            <a:r>
              <a:rPr lang="en-US" sz="1066" b="1" dirty="0">
                <a:solidFill>
                  <a:srgbClr val="000000"/>
                </a:solidFill>
                <a:latin typeface="Arial" panose="020B0604020202020204"/>
                <a:ea typeface="Roboto"/>
                <a:cs typeface="Roboto"/>
                <a:sym typeface="Roboto"/>
              </a:rPr>
              <a:t>£46m </a:t>
            </a:r>
            <a:r>
              <a:rPr lang="en-US" sz="1066" dirty="0">
                <a:solidFill>
                  <a:srgbClr val="000000"/>
                </a:solidFill>
                <a:latin typeface="Arial" panose="020B0604020202020204"/>
                <a:ea typeface="Roboto"/>
                <a:cs typeface="Roboto"/>
                <a:sym typeface="Roboto"/>
              </a:rPr>
              <a:t>savings delivered</a:t>
            </a:r>
          </a:p>
          <a:p>
            <a:pPr marL="230304" lvl="1" indent="-115152" defTabSz="609630">
              <a:lnSpc>
                <a:spcPts val="1493"/>
              </a:lnSpc>
              <a:buFont typeface="Arial"/>
              <a:buChar char="•"/>
            </a:pPr>
            <a:r>
              <a:rPr lang="en-US" sz="1066" dirty="0">
                <a:solidFill>
                  <a:srgbClr val="000000"/>
                </a:solidFill>
                <a:latin typeface="Arial" panose="020B0604020202020204"/>
                <a:ea typeface="Roboto"/>
                <a:cs typeface="Roboto"/>
                <a:sym typeface="Roboto"/>
              </a:rPr>
              <a:t>Partnering with over </a:t>
            </a:r>
            <a:r>
              <a:rPr lang="en-US" sz="1066" b="1" dirty="0">
                <a:solidFill>
                  <a:srgbClr val="000000"/>
                </a:solidFill>
                <a:latin typeface="Arial" panose="020B0604020202020204"/>
                <a:ea typeface="Roboto"/>
                <a:cs typeface="Roboto"/>
                <a:sym typeface="Roboto"/>
              </a:rPr>
              <a:t>30%</a:t>
            </a:r>
            <a:r>
              <a:rPr lang="en-US" sz="1066" dirty="0">
                <a:solidFill>
                  <a:srgbClr val="000000"/>
                </a:solidFill>
                <a:latin typeface="Arial" panose="020B0604020202020204"/>
                <a:ea typeface="Roboto"/>
                <a:cs typeface="Roboto"/>
                <a:sym typeface="Roboto"/>
              </a:rPr>
              <a:t> of ICBs</a:t>
            </a:r>
          </a:p>
        </p:txBody>
      </p:sp>
      <p:sp>
        <p:nvSpPr>
          <p:cNvPr id="52" name="TextBox 52"/>
          <p:cNvSpPr txBox="1"/>
          <p:nvPr/>
        </p:nvSpPr>
        <p:spPr>
          <a:xfrm>
            <a:off x="608745" y="4602715"/>
            <a:ext cx="2071418" cy="1329531"/>
          </a:xfrm>
          <a:prstGeom prst="rect">
            <a:avLst/>
          </a:prstGeom>
        </p:spPr>
        <p:txBody>
          <a:bodyPr lIns="0" tIns="0" rIns="0" bIns="0" rtlCol="0" anchor="t">
            <a:spAutoFit/>
          </a:bodyPr>
          <a:lstStyle/>
          <a:p>
            <a:pPr marL="230304" lvl="1" indent="-115152" defTabSz="609630">
              <a:lnSpc>
                <a:spcPts val="1493"/>
              </a:lnSpc>
              <a:buFont typeface="Arial"/>
              <a:buChar char="•"/>
            </a:pPr>
            <a:r>
              <a:rPr lang="en-US" sz="1100" dirty="0">
                <a:solidFill>
                  <a:srgbClr val="000000"/>
                </a:solidFill>
                <a:latin typeface="Arial" panose="020B0604020202020204"/>
                <a:ea typeface="Roboto"/>
                <a:cs typeface="Roboto"/>
                <a:sym typeface="Roboto"/>
              </a:rPr>
              <a:t>Poor patient flow and productivity </a:t>
            </a:r>
          </a:p>
          <a:p>
            <a:pPr marL="230304" lvl="1" indent="-115152" defTabSz="609630">
              <a:lnSpc>
                <a:spcPts val="1493"/>
              </a:lnSpc>
              <a:buFont typeface="Arial"/>
              <a:buChar char="•"/>
            </a:pPr>
            <a:r>
              <a:rPr lang="en-US" sz="1100" dirty="0">
                <a:solidFill>
                  <a:srgbClr val="000000"/>
                </a:solidFill>
                <a:latin typeface="Arial" panose="020B0604020202020204"/>
                <a:ea typeface="Roboto"/>
                <a:cs typeface="Roboto"/>
                <a:sym typeface="Roboto"/>
              </a:rPr>
              <a:t>Need for true hospital at home solution </a:t>
            </a:r>
          </a:p>
          <a:p>
            <a:pPr marL="230304" lvl="1" indent="-115152" defTabSz="609630">
              <a:lnSpc>
                <a:spcPts val="1493"/>
              </a:lnSpc>
              <a:buFont typeface="Arial"/>
              <a:buChar char="•"/>
            </a:pPr>
            <a:r>
              <a:rPr lang="en-US" sz="1100" dirty="0">
                <a:solidFill>
                  <a:srgbClr val="000000"/>
                </a:solidFill>
                <a:latin typeface="Arial" panose="020B0604020202020204"/>
                <a:ea typeface="Roboto"/>
                <a:cs typeface="Roboto"/>
                <a:sym typeface="Roboto"/>
              </a:rPr>
              <a:t>Increased demand from patients without bed space in hospital </a:t>
            </a:r>
          </a:p>
        </p:txBody>
      </p:sp>
      <p:grpSp>
        <p:nvGrpSpPr>
          <p:cNvPr id="53" name="Group 44">
            <a:extLst>
              <a:ext uri="{FF2B5EF4-FFF2-40B4-BE49-F238E27FC236}">
                <a16:creationId xmlns:a16="http://schemas.microsoft.com/office/drawing/2014/main" id="{912DCE39-F35D-ACE7-1A5F-10EA380DB4CA}"/>
              </a:ext>
            </a:extLst>
          </p:cNvPr>
          <p:cNvGrpSpPr/>
          <p:nvPr/>
        </p:nvGrpSpPr>
        <p:grpSpPr>
          <a:xfrm>
            <a:off x="-50800" y="76201"/>
            <a:ext cx="7213600" cy="578523"/>
            <a:chOff x="0" y="0"/>
            <a:chExt cx="2481035" cy="228552"/>
          </a:xfrm>
          <a:solidFill>
            <a:srgbClr val="59315F"/>
          </a:solidFill>
        </p:grpSpPr>
        <p:sp>
          <p:nvSpPr>
            <p:cNvPr id="54" name="Freeform 45">
              <a:extLst>
                <a:ext uri="{FF2B5EF4-FFF2-40B4-BE49-F238E27FC236}">
                  <a16:creationId xmlns:a16="http://schemas.microsoft.com/office/drawing/2014/main" id="{98A67CAB-8C83-C85C-315D-63FAFF624EDE}"/>
                </a:ext>
              </a:extLst>
            </p:cNvPr>
            <p:cNvSpPr/>
            <p:nvPr/>
          </p:nvSpPr>
          <p:spPr>
            <a:xfrm>
              <a:off x="0" y="0"/>
              <a:ext cx="2481035" cy="228552"/>
            </a:xfrm>
            <a:custGeom>
              <a:avLst/>
              <a:gdLst/>
              <a:ahLst/>
              <a:cxnLst/>
              <a:rect l="l" t="t" r="r" b="b"/>
              <a:pathLst>
                <a:path w="2481035" h="228552">
                  <a:moveTo>
                    <a:pt x="41914" y="0"/>
                  </a:moveTo>
                  <a:lnTo>
                    <a:pt x="2439121" y="0"/>
                  </a:lnTo>
                  <a:cubicBezTo>
                    <a:pt x="2462270" y="0"/>
                    <a:pt x="2481035" y="18766"/>
                    <a:pt x="2481035" y="41914"/>
                  </a:cubicBezTo>
                  <a:lnTo>
                    <a:pt x="2481035" y="186638"/>
                  </a:lnTo>
                  <a:cubicBezTo>
                    <a:pt x="2481035" y="209787"/>
                    <a:pt x="2462270" y="228552"/>
                    <a:pt x="2439121" y="228552"/>
                  </a:cubicBezTo>
                  <a:lnTo>
                    <a:pt x="41914" y="228552"/>
                  </a:lnTo>
                  <a:cubicBezTo>
                    <a:pt x="18766" y="228552"/>
                    <a:pt x="0" y="209787"/>
                    <a:pt x="0" y="186638"/>
                  </a:cubicBezTo>
                  <a:lnTo>
                    <a:pt x="0" y="41914"/>
                  </a:lnTo>
                  <a:cubicBezTo>
                    <a:pt x="0" y="18766"/>
                    <a:pt x="18766" y="0"/>
                    <a:pt x="41914" y="0"/>
                  </a:cubicBezTo>
                  <a:close/>
                </a:path>
              </a:pathLst>
            </a:custGeom>
            <a:grpFill/>
          </p:spPr>
          <p:txBody>
            <a:bodyPr/>
            <a:lstStyle/>
            <a:p>
              <a:pPr defTabSz="609630"/>
              <a:endParaRPr lang="en-GB" sz="1200">
                <a:solidFill>
                  <a:prstClr val="black"/>
                </a:solidFill>
                <a:latin typeface="Arial" panose="020B0604020202020204"/>
              </a:endParaRPr>
            </a:p>
          </p:txBody>
        </p:sp>
        <p:sp>
          <p:nvSpPr>
            <p:cNvPr id="55" name="TextBox 46">
              <a:extLst>
                <a:ext uri="{FF2B5EF4-FFF2-40B4-BE49-F238E27FC236}">
                  <a16:creationId xmlns:a16="http://schemas.microsoft.com/office/drawing/2014/main" id="{FE3C5D0D-D892-A3D2-6AC9-4844F15E8669}"/>
                </a:ext>
              </a:extLst>
            </p:cNvPr>
            <p:cNvSpPr txBox="1"/>
            <p:nvPr/>
          </p:nvSpPr>
          <p:spPr>
            <a:xfrm>
              <a:off x="0" y="-47625"/>
              <a:ext cx="2481035" cy="276177"/>
            </a:xfrm>
            <a:prstGeom prst="roundRect">
              <a:avLst/>
            </a:prstGeom>
            <a:grpFill/>
          </p:spPr>
          <p:txBody>
            <a:bodyPr lIns="33867" tIns="33867" rIns="33867" bIns="33867" rtlCol="0" anchor="ctr"/>
            <a:lstStyle/>
            <a:p>
              <a:pPr algn="ctr" defTabSz="609630">
                <a:lnSpc>
                  <a:spcPts val="1995"/>
                </a:lnSpc>
              </a:pPr>
              <a:endParaRPr sz="1200">
                <a:solidFill>
                  <a:prstClr val="black"/>
                </a:solidFill>
                <a:latin typeface="Arial" panose="020B0604020202020204"/>
              </a:endParaRPr>
            </a:p>
          </p:txBody>
        </p:sp>
      </p:grpSp>
      <p:sp>
        <p:nvSpPr>
          <p:cNvPr id="56" name="TextBox 47">
            <a:extLst>
              <a:ext uri="{FF2B5EF4-FFF2-40B4-BE49-F238E27FC236}">
                <a16:creationId xmlns:a16="http://schemas.microsoft.com/office/drawing/2014/main" id="{430C7280-2814-CB15-3D9A-53651104106E}"/>
              </a:ext>
            </a:extLst>
          </p:cNvPr>
          <p:cNvSpPr txBox="1"/>
          <p:nvPr/>
        </p:nvSpPr>
        <p:spPr>
          <a:xfrm>
            <a:off x="169746" y="279401"/>
            <a:ext cx="6658705" cy="246221"/>
          </a:xfrm>
          <a:prstGeom prst="rect">
            <a:avLst/>
          </a:prstGeom>
        </p:spPr>
        <p:txBody>
          <a:bodyPr wrap="square" lIns="0" tIns="0" rIns="0" bIns="0" rtlCol="0" anchor="t">
            <a:spAutoFit/>
          </a:bodyPr>
          <a:lstStyle/>
          <a:p>
            <a:pPr defTabSz="609630"/>
            <a:r>
              <a:rPr lang="en-GB" sz="1600" b="1" dirty="0">
                <a:solidFill>
                  <a:prstClr val="white"/>
                </a:solidFill>
                <a:latin typeface="Arial" panose="020B0604020202020204"/>
                <a:ea typeface="Aptos" panose="020B0004020202020204" pitchFamily="34" charset="0"/>
                <a:cs typeface="Calibri" panose="020F0502020204030204" pitchFamily="34" charset="0"/>
              </a:rPr>
              <a:t>Delivering transformation across four key areas of the NHS</a:t>
            </a:r>
            <a:endParaRPr lang="en-GB" sz="1600" b="1" dirty="0">
              <a:solidFill>
                <a:prstClr val="white"/>
              </a:solidFill>
              <a:latin typeface="Arial" panose="020B0604020202020204"/>
            </a:endParaRPr>
          </a:p>
        </p:txBody>
      </p:sp>
      <p:sp>
        <p:nvSpPr>
          <p:cNvPr id="57" name="Oval 56">
            <a:extLst>
              <a:ext uri="{FF2B5EF4-FFF2-40B4-BE49-F238E27FC236}">
                <a16:creationId xmlns:a16="http://schemas.microsoft.com/office/drawing/2014/main" id="{D712DCBA-1942-9BCE-B1FF-759747545AAE}"/>
              </a:ext>
            </a:extLst>
          </p:cNvPr>
          <p:cNvSpPr/>
          <p:nvPr/>
        </p:nvSpPr>
        <p:spPr>
          <a:xfrm>
            <a:off x="169746" y="2702514"/>
            <a:ext cx="469481" cy="456609"/>
          </a:xfrm>
          <a:prstGeom prst="ellipse">
            <a:avLst/>
          </a:prstGeom>
          <a:solidFill>
            <a:srgbClr val="5931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1200" dirty="0">
                <a:solidFill>
                  <a:prstClr val="white"/>
                </a:solidFill>
                <a:latin typeface="Arial" panose="020B0604020202020204"/>
              </a:rPr>
              <a:t>3</a:t>
            </a:r>
            <a:endParaRPr lang="en-GB" sz="1200" dirty="0">
              <a:solidFill>
                <a:prstClr val="white"/>
              </a:solidFill>
              <a:latin typeface="Arial" panose="020B0604020202020204"/>
            </a:endParaRPr>
          </a:p>
        </p:txBody>
      </p:sp>
      <p:sp>
        <p:nvSpPr>
          <p:cNvPr id="59" name="Oval 58">
            <a:extLst>
              <a:ext uri="{FF2B5EF4-FFF2-40B4-BE49-F238E27FC236}">
                <a16:creationId xmlns:a16="http://schemas.microsoft.com/office/drawing/2014/main" id="{989523FC-C9C4-BA74-11E9-6C81E23BA9AB}"/>
              </a:ext>
            </a:extLst>
          </p:cNvPr>
          <p:cNvSpPr/>
          <p:nvPr/>
        </p:nvSpPr>
        <p:spPr>
          <a:xfrm>
            <a:off x="183214" y="5063374"/>
            <a:ext cx="469481" cy="456609"/>
          </a:xfrm>
          <a:prstGeom prst="ellipse">
            <a:avLst/>
          </a:prstGeom>
          <a:solidFill>
            <a:srgbClr val="5931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1200" dirty="0">
                <a:solidFill>
                  <a:prstClr val="white"/>
                </a:solidFill>
                <a:latin typeface="Arial" panose="020B0604020202020204"/>
              </a:rPr>
              <a:t>4</a:t>
            </a:r>
            <a:endParaRPr lang="en-GB" sz="1200" dirty="0">
              <a:solidFill>
                <a:prstClr val="white"/>
              </a:solidFill>
              <a:latin typeface="Arial" panose="020B0604020202020204"/>
            </a:endParaRPr>
          </a:p>
        </p:txBody>
      </p:sp>
      <p:grpSp>
        <p:nvGrpSpPr>
          <p:cNvPr id="62" name="Group 17">
            <a:extLst>
              <a:ext uri="{FF2B5EF4-FFF2-40B4-BE49-F238E27FC236}">
                <a16:creationId xmlns:a16="http://schemas.microsoft.com/office/drawing/2014/main" id="{97759D13-CB7A-101E-693B-727F0BB5A706}"/>
              </a:ext>
            </a:extLst>
          </p:cNvPr>
          <p:cNvGrpSpPr/>
          <p:nvPr/>
        </p:nvGrpSpPr>
        <p:grpSpPr>
          <a:xfrm>
            <a:off x="646617" y="1446460"/>
            <a:ext cx="5272000" cy="571681"/>
            <a:chOff x="0" y="-212347"/>
            <a:chExt cx="10544000" cy="1369393"/>
          </a:xfrm>
        </p:grpSpPr>
        <p:grpSp>
          <p:nvGrpSpPr>
            <p:cNvPr id="63" name="Group 18">
              <a:extLst>
                <a:ext uri="{FF2B5EF4-FFF2-40B4-BE49-F238E27FC236}">
                  <a16:creationId xmlns:a16="http://schemas.microsoft.com/office/drawing/2014/main" id="{F87DEBC2-625A-D583-301C-AA23B3F8DBDC}"/>
                </a:ext>
              </a:extLst>
            </p:cNvPr>
            <p:cNvGrpSpPr/>
            <p:nvPr/>
          </p:nvGrpSpPr>
          <p:grpSpPr>
            <a:xfrm>
              <a:off x="0" y="-212347"/>
              <a:ext cx="10544000" cy="1369393"/>
              <a:chOff x="0" y="-41945"/>
              <a:chExt cx="2082765" cy="270497"/>
            </a:xfrm>
          </p:grpSpPr>
          <p:sp>
            <p:nvSpPr>
              <p:cNvPr id="65" name="Freeform 19">
                <a:extLst>
                  <a:ext uri="{FF2B5EF4-FFF2-40B4-BE49-F238E27FC236}">
                    <a16:creationId xmlns:a16="http://schemas.microsoft.com/office/drawing/2014/main" id="{47940C08-267B-3B93-B0A1-A37E7846401E}"/>
                  </a:ext>
                </a:extLst>
              </p:cNvPr>
              <p:cNvSpPr/>
              <p:nvPr/>
            </p:nvSpPr>
            <p:spPr>
              <a:xfrm>
                <a:off x="1149386" y="-41945"/>
                <a:ext cx="933379" cy="228552"/>
              </a:xfrm>
              <a:custGeom>
                <a:avLst/>
                <a:gdLst/>
                <a:ahLst/>
                <a:cxnLst/>
                <a:rect l="l" t="t" r="r" b="b"/>
                <a:pathLst>
                  <a:path w="933379" h="228552">
                    <a:moveTo>
                      <a:pt x="111413" y="0"/>
                    </a:moveTo>
                    <a:lnTo>
                      <a:pt x="821966" y="0"/>
                    </a:lnTo>
                    <a:cubicBezTo>
                      <a:pt x="883498" y="0"/>
                      <a:pt x="933379" y="49881"/>
                      <a:pt x="933379" y="111413"/>
                    </a:cubicBezTo>
                    <a:lnTo>
                      <a:pt x="933379" y="117140"/>
                    </a:lnTo>
                    <a:cubicBezTo>
                      <a:pt x="933379" y="178671"/>
                      <a:pt x="883498" y="228552"/>
                      <a:pt x="821966" y="228552"/>
                    </a:cubicBezTo>
                    <a:lnTo>
                      <a:pt x="111413" y="228552"/>
                    </a:lnTo>
                    <a:cubicBezTo>
                      <a:pt x="49881" y="228552"/>
                      <a:pt x="0" y="178671"/>
                      <a:pt x="0" y="117140"/>
                    </a:cubicBezTo>
                    <a:lnTo>
                      <a:pt x="0" y="111413"/>
                    </a:lnTo>
                    <a:cubicBezTo>
                      <a:pt x="0" y="49881"/>
                      <a:pt x="49881" y="0"/>
                      <a:pt x="111413" y="0"/>
                    </a:cubicBezTo>
                    <a:close/>
                  </a:path>
                </a:pathLst>
              </a:custGeom>
              <a:solidFill>
                <a:srgbClr val="59315F"/>
              </a:solidFill>
            </p:spPr>
            <p:txBody>
              <a:bodyPr/>
              <a:lstStyle/>
              <a:p>
                <a:pPr defTabSz="609630"/>
                <a:endParaRPr lang="en-GB" sz="1333">
                  <a:solidFill>
                    <a:prstClr val="black"/>
                  </a:solidFill>
                  <a:latin typeface="Arial" panose="020B0604020202020204"/>
                </a:endParaRPr>
              </a:p>
            </p:txBody>
          </p:sp>
          <p:sp>
            <p:nvSpPr>
              <p:cNvPr id="66" name="TextBox 20">
                <a:extLst>
                  <a:ext uri="{FF2B5EF4-FFF2-40B4-BE49-F238E27FC236}">
                    <a16:creationId xmlns:a16="http://schemas.microsoft.com/office/drawing/2014/main" id="{A11F9C8A-86A1-610F-6516-BC10FC26AB97}"/>
                  </a:ext>
                </a:extLst>
              </p:cNvPr>
              <p:cNvSpPr txBox="1"/>
              <p:nvPr/>
            </p:nvSpPr>
            <p:spPr>
              <a:xfrm>
                <a:off x="0" y="-38100"/>
                <a:ext cx="933379" cy="266652"/>
              </a:xfrm>
              <a:prstGeom prst="rect">
                <a:avLst/>
              </a:prstGeom>
            </p:spPr>
            <p:txBody>
              <a:bodyPr lIns="33867" tIns="33867" rIns="33867" bIns="33867" rtlCol="0" anchor="ctr"/>
              <a:lstStyle/>
              <a:p>
                <a:pPr algn="ctr" defTabSz="609630">
                  <a:lnSpc>
                    <a:spcPts val="1995"/>
                  </a:lnSpc>
                </a:pPr>
                <a:endParaRPr sz="1333">
                  <a:solidFill>
                    <a:prstClr val="black"/>
                  </a:solidFill>
                  <a:latin typeface="Arial" panose="020B0604020202020204"/>
                </a:endParaRPr>
              </a:p>
            </p:txBody>
          </p:sp>
        </p:grpSp>
        <p:sp>
          <p:nvSpPr>
            <p:cNvPr id="64" name="TextBox 21">
              <a:extLst>
                <a:ext uri="{FF2B5EF4-FFF2-40B4-BE49-F238E27FC236}">
                  <a16:creationId xmlns:a16="http://schemas.microsoft.com/office/drawing/2014/main" id="{5CCFC95D-CF78-52A9-E19B-869AC58311ED}"/>
                </a:ext>
              </a:extLst>
            </p:cNvPr>
            <p:cNvSpPr txBox="1"/>
            <p:nvPr/>
          </p:nvSpPr>
          <p:spPr>
            <a:xfrm>
              <a:off x="6704930" y="-40189"/>
              <a:ext cx="2952910" cy="669202"/>
            </a:xfrm>
            <a:prstGeom prst="rect">
              <a:avLst/>
            </a:prstGeom>
          </p:spPr>
          <p:txBody>
            <a:bodyPr lIns="0" tIns="0" rIns="0" bIns="0" rtlCol="0" anchor="t">
              <a:spAutoFit/>
            </a:bodyPr>
            <a:lstStyle/>
            <a:p>
              <a:pPr algn="ctr" defTabSz="609630">
                <a:lnSpc>
                  <a:spcPts val="2519"/>
                </a:lnSpc>
              </a:pPr>
              <a:r>
                <a:rPr lang="en-US" sz="1333" b="1" dirty="0">
                  <a:solidFill>
                    <a:srgbClr val="FFFFFF"/>
                  </a:solidFill>
                  <a:latin typeface="Arial" panose="020B0604020202020204"/>
                  <a:ea typeface="Roboto Bold"/>
                  <a:cs typeface="Roboto Bold"/>
                  <a:sym typeface="Roboto Bold"/>
                </a:rPr>
                <a:t>Our Solution</a:t>
              </a:r>
            </a:p>
          </p:txBody>
        </p:sp>
      </p:grpSp>
      <p:grpSp>
        <p:nvGrpSpPr>
          <p:cNvPr id="67" name="Group 17">
            <a:extLst>
              <a:ext uri="{FF2B5EF4-FFF2-40B4-BE49-F238E27FC236}">
                <a16:creationId xmlns:a16="http://schemas.microsoft.com/office/drawing/2014/main" id="{D1C7144D-C93E-F8DD-76D0-D735B8C65E7E}"/>
              </a:ext>
            </a:extLst>
          </p:cNvPr>
          <p:cNvGrpSpPr/>
          <p:nvPr/>
        </p:nvGrpSpPr>
        <p:grpSpPr>
          <a:xfrm>
            <a:off x="6307554" y="1443118"/>
            <a:ext cx="2362616" cy="483033"/>
            <a:chOff x="0" y="0"/>
            <a:chExt cx="4725232" cy="1157046"/>
          </a:xfrm>
        </p:grpSpPr>
        <p:grpSp>
          <p:nvGrpSpPr>
            <p:cNvPr id="68" name="Group 18">
              <a:extLst>
                <a:ext uri="{FF2B5EF4-FFF2-40B4-BE49-F238E27FC236}">
                  <a16:creationId xmlns:a16="http://schemas.microsoft.com/office/drawing/2014/main" id="{084369D2-2853-4EA8-D32D-C0AAB347E3C7}"/>
                </a:ext>
              </a:extLst>
            </p:cNvPr>
            <p:cNvGrpSpPr/>
            <p:nvPr/>
          </p:nvGrpSpPr>
          <p:grpSpPr>
            <a:xfrm>
              <a:off x="0" y="0"/>
              <a:ext cx="4725232" cy="1157046"/>
              <a:chOff x="0" y="0"/>
              <a:chExt cx="933379" cy="228552"/>
            </a:xfrm>
          </p:grpSpPr>
          <p:sp>
            <p:nvSpPr>
              <p:cNvPr id="70" name="Freeform 19">
                <a:extLst>
                  <a:ext uri="{FF2B5EF4-FFF2-40B4-BE49-F238E27FC236}">
                    <a16:creationId xmlns:a16="http://schemas.microsoft.com/office/drawing/2014/main" id="{9D5A847E-9F91-24A3-E2E9-40F374AE8C84}"/>
                  </a:ext>
                </a:extLst>
              </p:cNvPr>
              <p:cNvSpPr/>
              <p:nvPr/>
            </p:nvSpPr>
            <p:spPr>
              <a:xfrm>
                <a:off x="0" y="0"/>
                <a:ext cx="933379" cy="228552"/>
              </a:xfrm>
              <a:custGeom>
                <a:avLst/>
                <a:gdLst/>
                <a:ahLst/>
                <a:cxnLst/>
                <a:rect l="l" t="t" r="r" b="b"/>
                <a:pathLst>
                  <a:path w="933379" h="228552">
                    <a:moveTo>
                      <a:pt x="111413" y="0"/>
                    </a:moveTo>
                    <a:lnTo>
                      <a:pt x="821966" y="0"/>
                    </a:lnTo>
                    <a:cubicBezTo>
                      <a:pt x="883498" y="0"/>
                      <a:pt x="933379" y="49881"/>
                      <a:pt x="933379" y="111413"/>
                    </a:cubicBezTo>
                    <a:lnTo>
                      <a:pt x="933379" y="117140"/>
                    </a:lnTo>
                    <a:cubicBezTo>
                      <a:pt x="933379" y="178671"/>
                      <a:pt x="883498" y="228552"/>
                      <a:pt x="821966" y="228552"/>
                    </a:cubicBezTo>
                    <a:lnTo>
                      <a:pt x="111413" y="228552"/>
                    </a:lnTo>
                    <a:cubicBezTo>
                      <a:pt x="49881" y="228552"/>
                      <a:pt x="0" y="178671"/>
                      <a:pt x="0" y="117140"/>
                    </a:cubicBezTo>
                    <a:lnTo>
                      <a:pt x="0" y="111413"/>
                    </a:lnTo>
                    <a:cubicBezTo>
                      <a:pt x="0" y="49881"/>
                      <a:pt x="49881" y="0"/>
                      <a:pt x="111413" y="0"/>
                    </a:cubicBezTo>
                    <a:close/>
                  </a:path>
                </a:pathLst>
              </a:custGeom>
              <a:solidFill>
                <a:srgbClr val="59315F"/>
              </a:solidFill>
            </p:spPr>
            <p:txBody>
              <a:bodyPr/>
              <a:lstStyle/>
              <a:p>
                <a:pPr defTabSz="609630"/>
                <a:endParaRPr lang="en-GB" sz="1333">
                  <a:solidFill>
                    <a:prstClr val="black"/>
                  </a:solidFill>
                  <a:latin typeface="Arial" panose="020B0604020202020204"/>
                </a:endParaRPr>
              </a:p>
            </p:txBody>
          </p:sp>
          <p:sp>
            <p:nvSpPr>
              <p:cNvPr id="71" name="TextBox 20">
                <a:extLst>
                  <a:ext uri="{FF2B5EF4-FFF2-40B4-BE49-F238E27FC236}">
                    <a16:creationId xmlns:a16="http://schemas.microsoft.com/office/drawing/2014/main" id="{5F647160-5055-F68C-6DC3-801CC18A76DB}"/>
                  </a:ext>
                </a:extLst>
              </p:cNvPr>
              <p:cNvSpPr txBox="1"/>
              <p:nvPr/>
            </p:nvSpPr>
            <p:spPr>
              <a:xfrm>
                <a:off x="0" y="-38100"/>
                <a:ext cx="933379" cy="266652"/>
              </a:xfrm>
              <a:prstGeom prst="rect">
                <a:avLst/>
              </a:prstGeom>
            </p:spPr>
            <p:txBody>
              <a:bodyPr lIns="33867" tIns="33867" rIns="33867" bIns="33867" rtlCol="0" anchor="ctr"/>
              <a:lstStyle/>
              <a:p>
                <a:pPr algn="ctr" defTabSz="609630">
                  <a:lnSpc>
                    <a:spcPts val="1995"/>
                  </a:lnSpc>
                </a:pPr>
                <a:endParaRPr sz="1333">
                  <a:solidFill>
                    <a:prstClr val="black"/>
                  </a:solidFill>
                  <a:latin typeface="Arial" panose="020B0604020202020204"/>
                </a:endParaRPr>
              </a:p>
            </p:txBody>
          </p:sp>
        </p:grpSp>
        <p:sp>
          <p:nvSpPr>
            <p:cNvPr id="69" name="TextBox 21">
              <a:extLst>
                <a:ext uri="{FF2B5EF4-FFF2-40B4-BE49-F238E27FC236}">
                  <a16:creationId xmlns:a16="http://schemas.microsoft.com/office/drawing/2014/main" id="{7CB68C28-07AA-37BC-6F8F-2A7CD4768DDC}"/>
                </a:ext>
              </a:extLst>
            </p:cNvPr>
            <p:cNvSpPr txBox="1"/>
            <p:nvPr/>
          </p:nvSpPr>
          <p:spPr>
            <a:xfrm>
              <a:off x="598824" y="176623"/>
              <a:ext cx="3756150" cy="669201"/>
            </a:xfrm>
            <a:prstGeom prst="rect">
              <a:avLst/>
            </a:prstGeom>
          </p:spPr>
          <p:txBody>
            <a:bodyPr wrap="square" lIns="0" tIns="0" rIns="0" bIns="0" rtlCol="0" anchor="t">
              <a:spAutoFit/>
            </a:bodyPr>
            <a:lstStyle/>
            <a:p>
              <a:pPr algn="ctr" defTabSz="609630">
                <a:lnSpc>
                  <a:spcPts val="2519"/>
                </a:lnSpc>
              </a:pPr>
              <a:r>
                <a:rPr lang="en-US" sz="1333" b="1" dirty="0">
                  <a:solidFill>
                    <a:srgbClr val="FFFFFF"/>
                  </a:solidFill>
                  <a:latin typeface="Arial" panose="020B0604020202020204"/>
                  <a:ea typeface="Roboto Bold"/>
                  <a:cs typeface="Roboto Bold"/>
                  <a:sym typeface="Roboto Bold"/>
                </a:rPr>
                <a:t>Outcomes Delivered</a:t>
              </a:r>
            </a:p>
          </p:txBody>
        </p:sp>
      </p:grpSp>
      <p:grpSp>
        <p:nvGrpSpPr>
          <p:cNvPr id="72" name="Group 17">
            <a:extLst>
              <a:ext uri="{FF2B5EF4-FFF2-40B4-BE49-F238E27FC236}">
                <a16:creationId xmlns:a16="http://schemas.microsoft.com/office/drawing/2014/main" id="{ABB00BA8-9950-5931-E0E6-195B7CD3C366}"/>
              </a:ext>
            </a:extLst>
          </p:cNvPr>
          <p:cNvGrpSpPr/>
          <p:nvPr/>
        </p:nvGrpSpPr>
        <p:grpSpPr>
          <a:xfrm>
            <a:off x="9173390" y="1460300"/>
            <a:ext cx="2362616" cy="483033"/>
            <a:chOff x="0" y="0"/>
            <a:chExt cx="4725232" cy="1157046"/>
          </a:xfrm>
        </p:grpSpPr>
        <p:grpSp>
          <p:nvGrpSpPr>
            <p:cNvPr id="73" name="Group 18">
              <a:extLst>
                <a:ext uri="{FF2B5EF4-FFF2-40B4-BE49-F238E27FC236}">
                  <a16:creationId xmlns:a16="http://schemas.microsoft.com/office/drawing/2014/main" id="{ACEDBC4C-AA95-CEA6-BB80-AFC112D5C6D0}"/>
                </a:ext>
              </a:extLst>
            </p:cNvPr>
            <p:cNvGrpSpPr/>
            <p:nvPr/>
          </p:nvGrpSpPr>
          <p:grpSpPr>
            <a:xfrm>
              <a:off x="0" y="0"/>
              <a:ext cx="4725232" cy="1157046"/>
              <a:chOff x="0" y="0"/>
              <a:chExt cx="933379" cy="228552"/>
            </a:xfrm>
          </p:grpSpPr>
          <p:sp>
            <p:nvSpPr>
              <p:cNvPr id="75" name="Freeform 19">
                <a:extLst>
                  <a:ext uri="{FF2B5EF4-FFF2-40B4-BE49-F238E27FC236}">
                    <a16:creationId xmlns:a16="http://schemas.microsoft.com/office/drawing/2014/main" id="{F7CC0269-F3BA-A870-8EFC-1D68C177ABC6}"/>
                  </a:ext>
                </a:extLst>
              </p:cNvPr>
              <p:cNvSpPr/>
              <p:nvPr/>
            </p:nvSpPr>
            <p:spPr>
              <a:xfrm>
                <a:off x="0" y="0"/>
                <a:ext cx="933379" cy="228552"/>
              </a:xfrm>
              <a:custGeom>
                <a:avLst/>
                <a:gdLst/>
                <a:ahLst/>
                <a:cxnLst/>
                <a:rect l="l" t="t" r="r" b="b"/>
                <a:pathLst>
                  <a:path w="933379" h="228552">
                    <a:moveTo>
                      <a:pt x="111413" y="0"/>
                    </a:moveTo>
                    <a:lnTo>
                      <a:pt x="821966" y="0"/>
                    </a:lnTo>
                    <a:cubicBezTo>
                      <a:pt x="883498" y="0"/>
                      <a:pt x="933379" y="49881"/>
                      <a:pt x="933379" y="111413"/>
                    </a:cubicBezTo>
                    <a:lnTo>
                      <a:pt x="933379" y="117140"/>
                    </a:lnTo>
                    <a:cubicBezTo>
                      <a:pt x="933379" y="178671"/>
                      <a:pt x="883498" y="228552"/>
                      <a:pt x="821966" y="228552"/>
                    </a:cubicBezTo>
                    <a:lnTo>
                      <a:pt x="111413" y="228552"/>
                    </a:lnTo>
                    <a:cubicBezTo>
                      <a:pt x="49881" y="228552"/>
                      <a:pt x="0" y="178671"/>
                      <a:pt x="0" y="117140"/>
                    </a:cubicBezTo>
                    <a:lnTo>
                      <a:pt x="0" y="111413"/>
                    </a:lnTo>
                    <a:cubicBezTo>
                      <a:pt x="0" y="49881"/>
                      <a:pt x="49881" y="0"/>
                      <a:pt x="111413" y="0"/>
                    </a:cubicBezTo>
                    <a:close/>
                  </a:path>
                </a:pathLst>
              </a:custGeom>
              <a:solidFill>
                <a:srgbClr val="59315F"/>
              </a:solidFill>
            </p:spPr>
            <p:txBody>
              <a:bodyPr/>
              <a:lstStyle/>
              <a:p>
                <a:pPr defTabSz="609630"/>
                <a:endParaRPr lang="en-GB" sz="1333">
                  <a:solidFill>
                    <a:prstClr val="black"/>
                  </a:solidFill>
                  <a:latin typeface="Arial" panose="020B0604020202020204"/>
                </a:endParaRPr>
              </a:p>
            </p:txBody>
          </p:sp>
          <p:sp>
            <p:nvSpPr>
              <p:cNvPr id="76" name="TextBox 20">
                <a:extLst>
                  <a:ext uri="{FF2B5EF4-FFF2-40B4-BE49-F238E27FC236}">
                    <a16:creationId xmlns:a16="http://schemas.microsoft.com/office/drawing/2014/main" id="{1FA0A24B-9E17-2EF1-9C5E-BB0B8913069A}"/>
                  </a:ext>
                </a:extLst>
              </p:cNvPr>
              <p:cNvSpPr txBox="1"/>
              <p:nvPr/>
            </p:nvSpPr>
            <p:spPr>
              <a:xfrm>
                <a:off x="0" y="-38100"/>
                <a:ext cx="933379" cy="266652"/>
              </a:xfrm>
              <a:prstGeom prst="rect">
                <a:avLst/>
              </a:prstGeom>
            </p:spPr>
            <p:txBody>
              <a:bodyPr lIns="33867" tIns="33867" rIns="33867" bIns="33867" rtlCol="0" anchor="ctr"/>
              <a:lstStyle/>
              <a:p>
                <a:pPr algn="ctr" defTabSz="609630">
                  <a:lnSpc>
                    <a:spcPts val="1995"/>
                  </a:lnSpc>
                </a:pPr>
                <a:endParaRPr sz="1333">
                  <a:solidFill>
                    <a:prstClr val="black"/>
                  </a:solidFill>
                  <a:latin typeface="Arial" panose="020B0604020202020204"/>
                </a:endParaRPr>
              </a:p>
            </p:txBody>
          </p:sp>
        </p:grpSp>
        <p:sp>
          <p:nvSpPr>
            <p:cNvPr id="74" name="TextBox 21">
              <a:extLst>
                <a:ext uri="{FF2B5EF4-FFF2-40B4-BE49-F238E27FC236}">
                  <a16:creationId xmlns:a16="http://schemas.microsoft.com/office/drawing/2014/main" id="{F69429E9-CFA7-9978-5835-11E694FD7F89}"/>
                </a:ext>
              </a:extLst>
            </p:cNvPr>
            <p:cNvSpPr txBox="1"/>
            <p:nvPr/>
          </p:nvSpPr>
          <p:spPr>
            <a:xfrm>
              <a:off x="886162" y="155917"/>
              <a:ext cx="2952910" cy="669201"/>
            </a:xfrm>
            <a:prstGeom prst="rect">
              <a:avLst/>
            </a:prstGeom>
          </p:spPr>
          <p:txBody>
            <a:bodyPr lIns="0" tIns="0" rIns="0" bIns="0" rtlCol="0" anchor="t">
              <a:spAutoFit/>
            </a:bodyPr>
            <a:lstStyle/>
            <a:p>
              <a:pPr algn="ctr" defTabSz="609630">
                <a:lnSpc>
                  <a:spcPts val="2519"/>
                </a:lnSpc>
              </a:pPr>
              <a:r>
                <a:rPr lang="en-US" sz="1333" b="1" dirty="0">
                  <a:solidFill>
                    <a:srgbClr val="FFFFFF"/>
                  </a:solidFill>
                  <a:latin typeface="Arial" panose="020B0604020202020204"/>
                  <a:ea typeface="Roboto Bold"/>
                  <a:cs typeface="Roboto Bold"/>
                  <a:sym typeface="Roboto Bold"/>
                </a:rPr>
                <a:t>Success Stories</a:t>
              </a:r>
            </a:p>
          </p:txBody>
        </p:sp>
      </p:grpSp>
      <p:grpSp>
        <p:nvGrpSpPr>
          <p:cNvPr id="2" name="Group 43">
            <a:extLst>
              <a:ext uri="{FF2B5EF4-FFF2-40B4-BE49-F238E27FC236}">
                <a16:creationId xmlns:a16="http://schemas.microsoft.com/office/drawing/2014/main" id="{228B8E01-CA3F-0E15-188C-B09C92984DE8}"/>
              </a:ext>
            </a:extLst>
          </p:cNvPr>
          <p:cNvGrpSpPr/>
          <p:nvPr/>
        </p:nvGrpSpPr>
        <p:grpSpPr>
          <a:xfrm>
            <a:off x="-180148" y="-48248"/>
            <a:ext cx="12528601" cy="800092"/>
            <a:chOff x="0" y="0"/>
            <a:chExt cx="14638473" cy="1398136"/>
          </a:xfrm>
        </p:grpSpPr>
        <p:sp>
          <p:nvSpPr>
            <p:cNvPr id="3" name="Freeform 44">
              <a:extLst>
                <a:ext uri="{FF2B5EF4-FFF2-40B4-BE49-F238E27FC236}">
                  <a16:creationId xmlns:a16="http://schemas.microsoft.com/office/drawing/2014/main" id="{962960F0-6DED-30D9-5DED-D4F695E640FC}"/>
                </a:ext>
              </a:extLst>
            </p:cNvPr>
            <p:cNvSpPr/>
            <p:nvPr/>
          </p:nvSpPr>
          <p:spPr>
            <a:xfrm>
              <a:off x="0" y="0"/>
              <a:ext cx="14638472" cy="1398136"/>
            </a:xfrm>
            <a:custGeom>
              <a:avLst/>
              <a:gdLst/>
              <a:ahLst/>
              <a:cxnLst/>
              <a:rect l="l" t="t" r="r" b="b"/>
              <a:pathLst>
                <a:path w="14638472" h="1398136">
                  <a:moveTo>
                    <a:pt x="0" y="0"/>
                  </a:moveTo>
                  <a:lnTo>
                    <a:pt x="14638472" y="0"/>
                  </a:lnTo>
                  <a:lnTo>
                    <a:pt x="14638472" y="1398136"/>
                  </a:lnTo>
                  <a:lnTo>
                    <a:pt x="0" y="1398136"/>
                  </a:lnTo>
                  <a:close/>
                </a:path>
              </a:pathLst>
            </a:custGeom>
            <a:solidFill>
              <a:srgbClr val="59315F"/>
            </a:solidFill>
            <a:ln cap="sq">
              <a:noFill/>
              <a:prstDash val="solid"/>
              <a:miter/>
            </a:ln>
          </p:spPr>
          <p:txBody>
            <a:bodyPr/>
            <a:lstStyle/>
            <a:p>
              <a:pPr defTabSz="609630"/>
              <a:endParaRPr lang="en-GB" sz="1200">
                <a:solidFill>
                  <a:prstClr val="black"/>
                </a:solidFill>
                <a:latin typeface="Calibri"/>
              </a:endParaRPr>
            </a:p>
          </p:txBody>
        </p:sp>
        <p:sp>
          <p:nvSpPr>
            <p:cNvPr id="4" name="TextBox 45">
              <a:extLst>
                <a:ext uri="{FF2B5EF4-FFF2-40B4-BE49-F238E27FC236}">
                  <a16:creationId xmlns:a16="http://schemas.microsoft.com/office/drawing/2014/main" id="{5EE6E36B-73CF-916D-D18A-78F427EC2FE7}"/>
                </a:ext>
              </a:extLst>
            </p:cNvPr>
            <p:cNvSpPr txBox="1"/>
            <p:nvPr/>
          </p:nvSpPr>
          <p:spPr>
            <a:xfrm>
              <a:off x="0" y="-19050"/>
              <a:ext cx="14638473" cy="1417186"/>
            </a:xfrm>
            <a:prstGeom prst="rect">
              <a:avLst/>
            </a:prstGeom>
          </p:spPr>
          <p:txBody>
            <a:bodyPr lIns="13741" tIns="13741" rIns="13741" bIns="13741" rtlCol="0" anchor="ctr"/>
            <a:lstStyle/>
            <a:p>
              <a:pPr algn="ctr" defTabSz="609630">
                <a:lnSpc>
                  <a:spcPts val="664"/>
                </a:lnSpc>
                <a:spcBef>
                  <a:spcPct val="0"/>
                </a:spcBef>
              </a:pPr>
              <a:endParaRPr sz="1200">
                <a:solidFill>
                  <a:prstClr val="black"/>
                </a:solidFill>
                <a:latin typeface="Calibri"/>
              </a:endParaRPr>
            </a:p>
          </p:txBody>
        </p:sp>
      </p:grpSp>
      <p:sp>
        <p:nvSpPr>
          <p:cNvPr id="22" name="TextBox 42">
            <a:extLst>
              <a:ext uri="{FF2B5EF4-FFF2-40B4-BE49-F238E27FC236}">
                <a16:creationId xmlns:a16="http://schemas.microsoft.com/office/drawing/2014/main" id="{DE50D28A-C22B-5C25-6EE9-FFA3FBAFE75A}"/>
              </a:ext>
            </a:extLst>
          </p:cNvPr>
          <p:cNvSpPr txBox="1"/>
          <p:nvPr/>
        </p:nvSpPr>
        <p:spPr>
          <a:xfrm>
            <a:off x="404486" y="213783"/>
            <a:ext cx="9796322" cy="369332"/>
          </a:xfrm>
          <a:prstGeom prst="rect">
            <a:avLst/>
          </a:prstGeom>
        </p:spPr>
        <p:txBody>
          <a:bodyPr wrap="square" lIns="0" tIns="0" rIns="0" bIns="0" rtlCol="0" anchor="t">
            <a:spAutoFit/>
          </a:bodyPr>
          <a:lstStyle/>
          <a:p>
            <a:pPr defTabSz="609630"/>
            <a:r>
              <a:rPr lang="en-GB" sz="2400" b="1" dirty="0">
                <a:solidFill>
                  <a:prstClr val="white"/>
                </a:solidFill>
                <a:latin typeface="Arial" panose="020B0604020202020204"/>
                <a:ea typeface="Aptos" panose="020B0004020202020204" pitchFamily="34" charset="0"/>
                <a:cs typeface="Calibri" panose="020F0502020204030204" pitchFamily="34" charset="0"/>
              </a:rPr>
              <a:t>Delivering transformation across four key areas of the NHS</a:t>
            </a:r>
            <a:endParaRPr lang="en-GB" sz="2400" b="1" dirty="0">
              <a:solidFill>
                <a:prstClr val="white"/>
              </a:solidFill>
              <a:latin typeface="Arial" panose="020B0604020202020204"/>
            </a:endParaRPr>
          </a:p>
        </p:txBody>
      </p:sp>
      <p:grpSp>
        <p:nvGrpSpPr>
          <p:cNvPr id="23" name="Group 37">
            <a:extLst>
              <a:ext uri="{FF2B5EF4-FFF2-40B4-BE49-F238E27FC236}">
                <a16:creationId xmlns:a16="http://schemas.microsoft.com/office/drawing/2014/main" id="{73C658B7-BB8F-AB75-4ADA-2CF4327A7A31}"/>
              </a:ext>
            </a:extLst>
          </p:cNvPr>
          <p:cNvGrpSpPr>
            <a:grpSpLocks noChangeAspect="1"/>
          </p:cNvGrpSpPr>
          <p:nvPr/>
        </p:nvGrpSpPr>
        <p:grpSpPr>
          <a:xfrm>
            <a:off x="11896068" y="335777"/>
            <a:ext cx="591863" cy="591863"/>
            <a:chOff x="0" y="0"/>
            <a:chExt cx="2787650" cy="2787650"/>
          </a:xfrm>
        </p:grpSpPr>
        <p:sp>
          <p:nvSpPr>
            <p:cNvPr id="24" name="Freeform 38">
              <a:extLst>
                <a:ext uri="{FF2B5EF4-FFF2-40B4-BE49-F238E27FC236}">
                  <a16:creationId xmlns:a16="http://schemas.microsoft.com/office/drawing/2014/main" id="{3D55B8D0-A7EF-4E02-3B57-BB8640779F1A}"/>
                </a:ext>
              </a:extLst>
            </p:cNvPr>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724878"/>
            </a:solidFill>
          </p:spPr>
          <p:txBody>
            <a:bodyPr/>
            <a:lstStyle/>
            <a:p>
              <a:endParaRPr lang="en-GB" sz="120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A5553-4F22-C8D6-78E3-9CF56278089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CA10E6F-3E6C-64F2-9975-53FBD554476B}"/>
              </a:ext>
            </a:extLst>
          </p:cNvPr>
          <p:cNvSpPr txBox="1"/>
          <p:nvPr/>
        </p:nvSpPr>
        <p:spPr>
          <a:xfrm>
            <a:off x="985495" y="3167390"/>
            <a:ext cx="61504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 to you</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240E1D16-DFEC-5A1A-7264-DA1962ACFA79}"/>
              </a:ext>
            </a:extLst>
          </p:cNvPr>
          <p:cNvSpPr txBox="1"/>
          <p:nvPr/>
        </p:nvSpPr>
        <p:spPr>
          <a:xfrm>
            <a:off x="9941859" y="116541"/>
            <a:ext cx="2250141" cy="1766047"/>
          </a:xfrm>
          <a:prstGeom prst="rect">
            <a:avLst/>
          </a:prstGeom>
          <a:solidFill>
            <a:schemeClr val="bg1"/>
          </a:solidFill>
        </p:spPr>
        <p:txBody>
          <a:bodyPr wrap="square" rtlCol="0">
            <a:spAutoFit/>
          </a:bodyPr>
          <a:lstStyle/>
          <a:p>
            <a:endParaRPr lang="en-GB" dirty="0"/>
          </a:p>
        </p:txBody>
      </p:sp>
      <p:pic>
        <p:nvPicPr>
          <p:cNvPr id="4" name="Picture 3" descr="A map of the united kingdom&#10;&#10;Description automatically generated">
            <a:extLst>
              <a:ext uri="{FF2B5EF4-FFF2-40B4-BE49-F238E27FC236}">
                <a16:creationId xmlns:a16="http://schemas.microsoft.com/office/drawing/2014/main" id="{6DCDEE7A-B57B-E812-0840-E16277FEE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3" y="358587"/>
            <a:ext cx="3775759" cy="5827059"/>
          </a:xfrm>
          <a:prstGeom prst="rect">
            <a:avLst/>
          </a:prstGeom>
        </p:spPr>
      </p:pic>
    </p:spTree>
    <p:extLst>
      <p:ext uri="{BB962C8B-B14F-4D97-AF65-F5344CB8AC3E}">
        <p14:creationId xmlns:p14="http://schemas.microsoft.com/office/powerpoint/2010/main" val="3449856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272E3-76B9-8836-FCD3-FF8683B1C4B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26649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New Workforce">
      <a:dk1>
        <a:srgbClr val="000000"/>
      </a:dk1>
      <a:lt1>
        <a:srgbClr val="FFFFFF"/>
      </a:lt1>
      <a:dk2>
        <a:srgbClr val="1F9399"/>
      </a:dk2>
      <a:lt2>
        <a:srgbClr val="59315F"/>
      </a:lt2>
      <a:accent1>
        <a:srgbClr val="27B1B8"/>
      </a:accent1>
      <a:accent2>
        <a:srgbClr val="3FD3D8"/>
      </a:accent2>
      <a:accent3>
        <a:srgbClr val="36CED4"/>
      </a:accent3>
      <a:accent4>
        <a:srgbClr val="C4E86C"/>
      </a:accent4>
      <a:accent5>
        <a:srgbClr val="B2B3B2"/>
      </a:accent5>
      <a:accent6>
        <a:srgbClr val="59315F"/>
      </a:accent6>
      <a:hlink>
        <a:srgbClr val="156669"/>
      </a:hlink>
      <a:folHlink>
        <a:srgbClr val="2CCC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0">
      <a:dk1>
        <a:srgbClr val="000000"/>
      </a:dk1>
      <a:lt1>
        <a:srgbClr val="FFFFFF"/>
      </a:lt1>
      <a:dk2>
        <a:srgbClr val="493041"/>
      </a:dk2>
      <a:lt2>
        <a:srgbClr val="E7E6E6"/>
      </a:lt2>
      <a:accent1>
        <a:srgbClr val="E31C79"/>
      </a:accent1>
      <a:accent2>
        <a:srgbClr val="2CCCD3"/>
      </a:accent2>
      <a:accent3>
        <a:srgbClr val="A15995"/>
      </a:accent3>
      <a:accent4>
        <a:srgbClr val="00B050"/>
      </a:accent4>
      <a:accent5>
        <a:srgbClr val="B2B3B2"/>
      </a:accent5>
      <a:accent6>
        <a:srgbClr val="707371"/>
      </a:accent6>
      <a:hlink>
        <a:srgbClr val="E21C78"/>
      </a:hlink>
      <a:folHlink>
        <a:srgbClr val="492F4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7E5068B740A241934EE2B6BA12DB49" ma:contentTypeVersion="4" ma:contentTypeDescription="Create a new document." ma:contentTypeScope="" ma:versionID="fb9671910a1a4b86f1f65d3080ccc502">
  <xsd:schema xmlns:xsd="http://www.w3.org/2001/XMLSchema" xmlns:xs="http://www.w3.org/2001/XMLSchema" xmlns:p="http://schemas.microsoft.com/office/2006/metadata/properties" xmlns:ns2="cd64444d-61dc-4fae-b3ba-d7a046f79b35" targetNamespace="http://schemas.microsoft.com/office/2006/metadata/properties" ma:root="true" ma:fieldsID="43e9bfadaa019f41ba8d6074f88e0a60" ns2:_="">
    <xsd:import namespace="cd64444d-61dc-4fae-b3ba-d7a046f79b3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64444d-61dc-4fae-b3ba-d7a046f79b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353AB9-63FC-4AF6-BA3C-FFE823298FB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5891DBE-4244-4925-A8D2-E3B2646B55DA}">
  <ds:schemaRefs>
    <ds:schemaRef ds:uri="http://schemas.microsoft.com/sharepoint/v3/contenttype/forms"/>
  </ds:schemaRefs>
</ds:datastoreItem>
</file>

<file path=customXml/itemProps3.xml><?xml version="1.0" encoding="utf-8"?>
<ds:datastoreItem xmlns:ds="http://schemas.openxmlformats.org/officeDocument/2006/customXml" ds:itemID="{47D4525E-7420-4D92-9710-6B402ECDEF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64444d-61dc-4fae-b3ba-d7a046f79b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39012</TotalTime>
  <Words>1014</Words>
  <Application>Microsoft Office PowerPoint</Application>
  <PresentationFormat>Widescreen</PresentationFormat>
  <Paragraphs>140</Paragraphs>
  <Slides>11</Slides>
  <Notes>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11</vt:i4>
      </vt:variant>
    </vt:vector>
  </HeadingPairs>
  <TitlesOfParts>
    <vt:vector size="24" baseType="lpstr">
      <vt:lpstr>Aptos</vt:lpstr>
      <vt:lpstr>Aptos Display</vt:lpstr>
      <vt:lpstr>Arial</vt:lpstr>
      <vt:lpstr>Arial 3 Bold</vt:lpstr>
      <vt:lpstr>Calibri</vt:lpstr>
      <vt:lpstr>Roboto</vt:lpstr>
      <vt:lpstr>Roboto Bold</vt:lpstr>
      <vt:lpstr>Wingdings</vt:lpstr>
      <vt:lpstr>Office Theme</vt:lpstr>
      <vt:lpstr>3_Office Theme</vt:lpstr>
      <vt:lpstr>1_Office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approach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Amber Portman</dc:creator>
  <cp:lastModifiedBy>Amber Portman</cp:lastModifiedBy>
  <cp:revision>157</cp:revision>
  <dcterms:created xsi:type="dcterms:W3CDTF">2024-09-30T15:32:07Z</dcterms:created>
  <dcterms:modified xsi:type="dcterms:W3CDTF">2024-12-11T09:54:51Z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0x010100AF7E5068B740A241934EE2B6BA12DB49</vt:lpwstr>
  </property>
</Properties>
</file>